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15"/>
  </p:notesMasterIdLst>
  <p:handoutMasterIdLst>
    <p:handoutMasterId r:id="rId16"/>
  </p:handoutMasterIdLst>
  <p:sldIdLst>
    <p:sldId id="256" r:id="rId2"/>
    <p:sldId id="299" r:id="rId3"/>
    <p:sldId id="301" r:id="rId4"/>
    <p:sldId id="312" r:id="rId5"/>
    <p:sldId id="310" r:id="rId6"/>
    <p:sldId id="303" r:id="rId7"/>
    <p:sldId id="305" r:id="rId8"/>
    <p:sldId id="306" r:id="rId9"/>
    <p:sldId id="311" r:id="rId10"/>
    <p:sldId id="307" r:id="rId11"/>
    <p:sldId id="308" r:id="rId12"/>
    <p:sldId id="309" r:id="rId13"/>
    <p:sldId id="297" r:id="rId14"/>
  </p:sldIdLst>
  <p:sldSz cx="9144000" cy="6858000" type="screen4x3"/>
  <p:notesSz cx="7077075" cy="9363075"/>
  <p:defaultTextStyle>
    <a:defPPr>
      <a:defRPr lang="de-CH"/>
    </a:defPPr>
    <a:lvl1pPr algn="l" rtl="0" eaLnBrk="0" fontAlgn="base" hangingPunct="0">
      <a:spcBef>
        <a:spcPct val="0"/>
      </a:spcBef>
      <a:spcAft>
        <a:spcPct val="0"/>
      </a:spcAft>
      <a:defRPr sz="16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16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16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16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1600" kern="1200">
        <a:solidFill>
          <a:schemeClr val="tx1"/>
        </a:solidFill>
        <a:latin typeface="Arial" charset="0"/>
        <a:ea typeface="MS PGothic" pitchFamily="34" charset="-128"/>
        <a:cs typeface="+mn-cs"/>
      </a:defRPr>
    </a:lvl5pPr>
    <a:lvl6pPr marL="2286000" algn="l" defTabSz="914400" rtl="0" eaLnBrk="1" latinLnBrk="0" hangingPunct="1">
      <a:defRPr sz="1600" kern="1200">
        <a:solidFill>
          <a:schemeClr val="tx1"/>
        </a:solidFill>
        <a:latin typeface="Arial" charset="0"/>
        <a:ea typeface="MS PGothic" pitchFamily="34" charset="-128"/>
        <a:cs typeface="+mn-cs"/>
      </a:defRPr>
    </a:lvl6pPr>
    <a:lvl7pPr marL="2743200" algn="l" defTabSz="914400" rtl="0" eaLnBrk="1" latinLnBrk="0" hangingPunct="1">
      <a:defRPr sz="1600" kern="1200">
        <a:solidFill>
          <a:schemeClr val="tx1"/>
        </a:solidFill>
        <a:latin typeface="Arial" charset="0"/>
        <a:ea typeface="MS PGothic" pitchFamily="34" charset="-128"/>
        <a:cs typeface="+mn-cs"/>
      </a:defRPr>
    </a:lvl7pPr>
    <a:lvl8pPr marL="3200400" algn="l" defTabSz="914400" rtl="0" eaLnBrk="1" latinLnBrk="0" hangingPunct="1">
      <a:defRPr sz="1600" kern="1200">
        <a:solidFill>
          <a:schemeClr val="tx1"/>
        </a:solidFill>
        <a:latin typeface="Arial" charset="0"/>
        <a:ea typeface="MS PGothic" pitchFamily="34" charset="-128"/>
        <a:cs typeface="+mn-cs"/>
      </a:defRPr>
    </a:lvl8pPr>
    <a:lvl9pPr marL="3657600" algn="l" defTabSz="914400" rtl="0" eaLnBrk="1" latinLnBrk="0" hangingPunct="1">
      <a:defRPr sz="16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51115"/>
    <a:srgbClr val="550F12"/>
    <a:srgbClr val="631115"/>
    <a:srgbClr val="216A04"/>
    <a:srgbClr val="CDD7D7"/>
    <a:srgbClr val="F2F2F2"/>
    <a:srgbClr val="F8F8F8"/>
    <a:srgbClr val="000000"/>
    <a:srgbClr val="A31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85714" autoAdjust="0"/>
  </p:normalViewPr>
  <p:slideViewPr>
    <p:cSldViewPr>
      <p:cViewPr varScale="1">
        <p:scale>
          <a:sx n="100" d="100"/>
          <a:sy n="100" d="100"/>
        </p:scale>
        <p:origin x="-2112" y="-90"/>
      </p:cViewPr>
      <p:guideLst>
        <p:guide orient="horz" pos="935"/>
        <p:guide pos="24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ieter%20Z&#252;rcher\Desktop\Diagrammeppp.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1\Desktop\graf%20funder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Dieter%20Z&#252;rcher\Desktop\Diagrammeppp.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de-CH"/>
              <a:t>Distibution of 105 projects per type</a:t>
            </a:r>
          </a:p>
        </c:rich>
      </c:tx>
      <c:layout/>
      <c:overlay val="0"/>
      <c:spPr>
        <a:noFill/>
        <a:ln>
          <a:noFill/>
        </a:ln>
        <a:effectLst/>
      </c:sp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cat>
            <c:strRef>
              <c:f>Tabelle1!$A$2:$C$2</c:f>
              <c:strCache>
                <c:ptCount val="3"/>
                <c:pt idx="0">
                  <c:v>Economic Development</c:v>
                </c:pt>
                <c:pt idx="1">
                  <c:v>Public Service and Infrastructure</c:v>
                </c:pt>
                <c:pt idx="2">
                  <c:v>Quick Start</c:v>
                </c:pt>
              </c:strCache>
            </c:strRef>
          </c:cat>
          <c:val>
            <c:numRef>
              <c:f>Tabelle1!$A$3:$C$3</c:f>
              <c:numCache>
                <c:formatCode>_(* #,##0_);_(* \(#,##0\);_(* "-"??_);_(@_)</c:formatCode>
                <c:ptCount val="3"/>
                <c:pt idx="0">
                  <c:v>42</c:v>
                </c:pt>
                <c:pt idx="1">
                  <c:v>51</c:v>
                </c:pt>
                <c:pt idx="2">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ayout>
        <c:manualLayout>
          <c:xMode val="edge"/>
          <c:yMode val="edge"/>
          <c:x val="0.57800831146106735"/>
          <c:y val="0.37333151064450276"/>
          <c:w val="0.40532502187226599"/>
          <c:h val="0.51504957713619126"/>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bar"/>
        <c:grouping val="stacked"/>
        <c:varyColors val="0"/>
        <c:ser>
          <c:idx val="0"/>
          <c:order val="0"/>
          <c:spPr>
            <a:solidFill>
              <a:srgbClr val="00B050"/>
            </a:solidFill>
          </c:spPr>
          <c:invertIfNegative val="0"/>
          <c:cat>
            <c:strRef>
              <c:f>Sheet2!$M$5:$M$37</c:f>
              <c:strCache>
                <c:ptCount val="33"/>
                <c:pt idx="0">
                  <c:v>RDF</c:v>
                </c:pt>
                <c:pt idx="1">
                  <c:v>dldp</c:v>
                </c:pt>
                <c:pt idx="2">
                  <c:v>IPA</c:v>
                </c:pt>
                <c:pt idx="3">
                  <c:v>ADF</c:v>
                </c:pt>
                <c:pt idx="4">
                  <c:v>GIZ</c:v>
                </c:pt>
                <c:pt idx="5">
                  <c:v>SDC</c:v>
                </c:pt>
                <c:pt idx="6">
                  <c:v>ADA</c:v>
                </c:pt>
                <c:pt idx="7">
                  <c:v>IPA CBC</c:v>
                </c:pt>
                <c:pt idx="8">
                  <c:v>Ministry of Agriculture</c:v>
                </c:pt>
                <c:pt idx="9">
                  <c:v>EU</c:v>
                </c:pt>
                <c:pt idx="10">
                  <c:v>EBRD</c:v>
                </c:pt>
                <c:pt idx="11">
                  <c:v>IPARD</c:v>
                </c:pt>
                <c:pt idx="12">
                  <c:v>kfW</c:v>
                </c:pt>
                <c:pt idx="13">
                  <c:v>USAID</c:v>
                </c:pt>
                <c:pt idx="14">
                  <c:v>JAICA</c:v>
                </c:pt>
                <c:pt idx="15">
                  <c:v>Donor</c:v>
                </c:pt>
                <c:pt idx="16">
                  <c:v>Municipality</c:v>
                </c:pt>
                <c:pt idx="17">
                  <c:v>OSCE</c:v>
                </c:pt>
                <c:pt idx="18">
                  <c:v>WB</c:v>
                </c:pt>
                <c:pt idx="19">
                  <c:v>Micro-finance Agencies</c:v>
                </c:pt>
                <c:pt idx="20">
                  <c:v>Ministry of Economy</c:v>
                </c:pt>
                <c:pt idx="21">
                  <c:v>Ministry of Social Welfare</c:v>
                </c:pt>
                <c:pt idx="22">
                  <c:v>UNDP</c:v>
                </c:pt>
                <c:pt idx="23">
                  <c:v>Rural Development Agency</c:v>
                </c:pt>
                <c:pt idx="24">
                  <c:v>AMSHC</c:v>
                </c:pt>
                <c:pt idx="25">
                  <c:v>ARDA</c:v>
                </c:pt>
                <c:pt idx="26">
                  <c:v>CoE</c:v>
                </c:pt>
                <c:pt idx="27">
                  <c:v>IADSA</c:v>
                </c:pt>
                <c:pt idx="28">
                  <c:v>MADA</c:v>
                </c:pt>
                <c:pt idx="29">
                  <c:v>Ministry of Health</c:v>
                </c:pt>
                <c:pt idx="30">
                  <c:v>Ministry of Culture</c:v>
                </c:pt>
                <c:pt idx="31">
                  <c:v>Ministry of Environment</c:v>
                </c:pt>
                <c:pt idx="32">
                  <c:v>private companies</c:v>
                </c:pt>
              </c:strCache>
            </c:strRef>
          </c:cat>
          <c:val>
            <c:numRef>
              <c:f>Sheet2!$N$5:$N$37</c:f>
              <c:numCache>
                <c:formatCode>General</c:formatCode>
                <c:ptCount val="33"/>
                <c:pt idx="0">
                  <c:v>26</c:v>
                </c:pt>
                <c:pt idx="1">
                  <c:v>22</c:v>
                </c:pt>
                <c:pt idx="2">
                  <c:v>18</c:v>
                </c:pt>
                <c:pt idx="3">
                  <c:v>17</c:v>
                </c:pt>
                <c:pt idx="4">
                  <c:v>16</c:v>
                </c:pt>
                <c:pt idx="5">
                  <c:v>12</c:v>
                </c:pt>
                <c:pt idx="6">
                  <c:v>11</c:v>
                </c:pt>
                <c:pt idx="7">
                  <c:v>10</c:v>
                </c:pt>
                <c:pt idx="8">
                  <c:v>10</c:v>
                </c:pt>
                <c:pt idx="9">
                  <c:v>9</c:v>
                </c:pt>
                <c:pt idx="10">
                  <c:v>7</c:v>
                </c:pt>
                <c:pt idx="11">
                  <c:v>6</c:v>
                </c:pt>
                <c:pt idx="12">
                  <c:v>6</c:v>
                </c:pt>
                <c:pt idx="13">
                  <c:v>6</c:v>
                </c:pt>
                <c:pt idx="14">
                  <c:v>4</c:v>
                </c:pt>
                <c:pt idx="15">
                  <c:v>3</c:v>
                </c:pt>
                <c:pt idx="16">
                  <c:v>3</c:v>
                </c:pt>
                <c:pt idx="17">
                  <c:v>3</c:v>
                </c:pt>
                <c:pt idx="18">
                  <c:v>3</c:v>
                </c:pt>
                <c:pt idx="19">
                  <c:v>2</c:v>
                </c:pt>
                <c:pt idx="20">
                  <c:v>2</c:v>
                </c:pt>
                <c:pt idx="21">
                  <c:v>2</c:v>
                </c:pt>
                <c:pt idx="22">
                  <c:v>2</c:v>
                </c:pt>
                <c:pt idx="23">
                  <c:v>1</c:v>
                </c:pt>
                <c:pt idx="24">
                  <c:v>1</c:v>
                </c:pt>
                <c:pt idx="25">
                  <c:v>1</c:v>
                </c:pt>
                <c:pt idx="26">
                  <c:v>1</c:v>
                </c:pt>
                <c:pt idx="27">
                  <c:v>1</c:v>
                </c:pt>
                <c:pt idx="28">
                  <c:v>1</c:v>
                </c:pt>
                <c:pt idx="29">
                  <c:v>1</c:v>
                </c:pt>
                <c:pt idx="30">
                  <c:v>1</c:v>
                </c:pt>
                <c:pt idx="31">
                  <c:v>1</c:v>
                </c:pt>
                <c:pt idx="32">
                  <c:v>1</c:v>
                </c:pt>
              </c:numCache>
            </c:numRef>
          </c:val>
        </c:ser>
        <c:dLbls>
          <c:showLegendKey val="0"/>
          <c:showVal val="0"/>
          <c:showCatName val="0"/>
          <c:showSerName val="0"/>
          <c:showPercent val="0"/>
          <c:showBubbleSize val="0"/>
        </c:dLbls>
        <c:gapWidth val="150"/>
        <c:overlap val="100"/>
        <c:axId val="80916864"/>
        <c:axId val="80918400"/>
      </c:barChart>
      <c:catAx>
        <c:axId val="80916864"/>
        <c:scaling>
          <c:orientation val="minMax"/>
        </c:scaling>
        <c:delete val="0"/>
        <c:axPos val="l"/>
        <c:majorTickMark val="out"/>
        <c:minorTickMark val="none"/>
        <c:tickLblPos val="nextTo"/>
        <c:crossAx val="80918400"/>
        <c:crosses val="autoZero"/>
        <c:auto val="1"/>
        <c:lblAlgn val="ctr"/>
        <c:lblOffset val="100"/>
        <c:noMultiLvlLbl val="0"/>
      </c:catAx>
      <c:valAx>
        <c:axId val="80918400"/>
        <c:scaling>
          <c:orientation val="minMax"/>
        </c:scaling>
        <c:delete val="0"/>
        <c:axPos val="b"/>
        <c:majorGridlines/>
        <c:numFmt formatCode="General" sourceLinked="1"/>
        <c:majorTickMark val="out"/>
        <c:minorTickMark val="none"/>
        <c:tickLblPos val="nextTo"/>
        <c:crossAx val="80916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de-CH"/>
              <a:t>24 Best ranked</a:t>
            </a:r>
            <a:r>
              <a:rPr lang="de-CH" baseline="0"/>
              <a:t> </a:t>
            </a:r>
            <a:r>
              <a:rPr lang="de-CH"/>
              <a:t>projects per  sector  </a:t>
            </a:r>
          </a:p>
        </c:rich>
      </c:tx>
      <c:layout>
        <c:manualLayout>
          <c:xMode val="edge"/>
          <c:yMode val="edge"/>
          <c:x val="0.15141666666666667"/>
          <c:y val="0"/>
        </c:manualLayout>
      </c:layout>
      <c:overlay val="0"/>
      <c:spPr>
        <a:noFill/>
        <a:ln>
          <a:noFill/>
        </a:ln>
        <a:effectLst/>
      </c:sp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dPt>
          <c:cat>
            <c:strRef>
              <c:f>Tabelle1!$A$20:$A$26</c:f>
              <c:strCache>
                <c:ptCount val="7"/>
                <c:pt idx="0">
                  <c:v>Environment</c:v>
                </c:pt>
                <c:pt idx="1">
                  <c:v>Tourism</c:v>
                </c:pt>
                <c:pt idx="2">
                  <c:v>Agriculture</c:v>
                </c:pt>
                <c:pt idx="3">
                  <c:v>Social</c:v>
                </c:pt>
                <c:pt idx="4">
                  <c:v>Road</c:v>
                </c:pt>
                <c:pt idx="5">
                  <c:v>Water Supply</c:v>
                </c:pt>
                <c:pt idx="6">
                  <c:v>Governance</c:v>
                </c:pt>
              </c:strCache>
            </c:strRef>
          </c:cat>
          <c:val>
            <c:numRef>
              <c:f>Tabelle1!$B$20:$B$26</c:f>
              <c:numCache>
                <c:formatCode>General</c:formatCode>
                <c:ptCount val="7"/>
                <c:pt idx="0">
                  <c:v>8</c:v>
                </c:pt>
                <c:pt idx="1">
                  <c:v>6</c:v>
                </c:pt>
                <c:pt idx="2">
                  <c:v>3</c:v>
                </c:pt>
                <c:pt idx="3">
                  <c:v>2</c:v>
                </c:pt>
                <c:pt idx="4">
                  <c:v>2</c:v>
                </c:pt>
                <c:pt idx="5">
                  <c:v>2</c:v>
                </c:pt>
                <c:pt idx="6">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Entry>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1" name="Rectangle 3"/>
          <p:cNvSpPr>
            <a:spLocks noGrp="1" noChangeArrowheads="1"/>
          </p:cNvSpPr>
          <p:nvPr>
            <p:ph type="dt" sz="quarter" idx="1"/>
          </p:nvPr>
        </p:nvSpPr>
        <p:spPr bwMode="auto">
          <a:xfrm>
            <a:off x="4010120"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algn="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2" name="Rectangle 4"/>
          <p:cNvSpPr>
            <a:spLocks noGrp="1" noChangeArrowheads="1"/>
          </p:cNvSpPr>
          <p:nvPr>
            <p:ph type="ftr" sz="quarter" idx="2"/>
          </p:nvPr>
        </p:nvSpPr>
        <p:spPr bwMode="auto">
          <a:xfrm>
            <a:off x="2"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cs typeface="+mn-cs"/>
              </a:defRPr>
            </a:lvl1pPr>
          </a:lstStyle>
          <a:p>
            <a:pPr>
              <a:defRPr/>
            </a:pPr>
            <a:endParaRPr lang="de-DE"/>
          </a:p>
        </p:txBody>
      </p:sp>
      <p:sp>
        <p:nvSpPr>
          <p:cNvPr id="7173" name="Rectangle 5"/>
          <p:cNvSpPr>
            <a:spLocks noGrp="1" noChangeArrowheads="1"/>
          </p:cNvSpPr>
          <p:nvPr>
            <p:ph type="sldNum" sz="quarter" idx="3"/>
          </p:nvPr>
        </p:nvSpPr>
        <p:spPr bwMode="auto">
          <a:xfrm>
            <a:off x="4010120"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algn="r">
              <a:defRPr sz="1200">
                <a:solidFill>
                  <a:schemeClr val="tx2"/>
                </a:solidFill>
                <a:latin typeface="Arial" pitchFamily="34" charset="0"/>
                <a:cs typeface="Arial" pitchFamily="34" charset="0"/>
              </a:defRPr>
            </a:lvl1pPr>
          </a:lstStyle>
          <a:p>
            <a:pPr>
              <a:defRPr/>
            </a:pPr>
            <a:fld id="{318CD063-95FC-4542-A326-817C3F2D4CA0}" type="slidenum">
              <a:rPr lang="de-CH" altLang="en-US"/>
              <a:pPr>
                <a:defRPr/>
              </a:pPr>
              <a:t>‹#›</a:t>
            </a:fld>
            <a:endParaRPr lang="de-CH" altLang="en-US"/>
          </a:p>
        </p:txBody>
      </p:sp>
    </p:spTree>
    <p:extLst>
      <p:ext uri="{BB962C8B-B14F-4D97-AF65-F5344CB8AC3E}">
        <p14:creationId xmlns:p14="http://schemas.microsoft.com/office/powerpoint/2010/main" val="22314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099" name="Rectangle 3"/>
          <p:cNvSpPr>
            <a:spLocks noGrp="1" noChangeArrowheads="1"/>
          </p:cNvSpPr>
          <p:nvPr>
            <p:ph type="dt" idx="1"/>
          </p:nvPr>
        </p:nvSpPr>
        <p:spPr bwMode="auto">
          <a:xfrm>
            <a:off x="4010120" y="1"/>
            <a:ext cx="3066955" cy="467550"/>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lvl1pPr algn="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18436"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43165" y="4447764"/>
            <a:ext cx="5190747" cy="4212478"/>
          </a:xfrm>
          <a:prstGeom prst="rect">
            <a:avLst/>
          </a:prstGeom>
          <a:noFill/>
          <a:ln w="9525">
            <a:noFill/>
            <a:miter lim="800000"/>
            <a:headEnd/>
            <a:tailEnd/>
          </a:ln>
        </p:spPr>
        <p:txBody>
          <a:bodyPr vert="horz" wrap="square" lIns="92249" tIns="46124" rIns="92249" bIns="46124"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4102" name="Rectangle 6"/>
          <p:cNvSpPr>
            <a:spLocks noGrp="1" noChangeArrowheads="1"/>
          </p:cNvSpPr>
          <p:nvPr>
            <p:ph type="ftr" sz="quarter" idx="4"/>
          </p:nvPr>
        </p:nvSpPr>
        <p:spPr bwMode="auto">
          <a:xfrm>
            <a:off x="2"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4010120" y="8895525"/>
            <a:ext cx="3066955" cy="467550"/>
          </a:xfrm>
          <a:prstGeom prst="rect">
            <a:avLst/>
          </a:prstGeom>
          <a:noFill/>
          <a:ln w="9525">
            <a:noFill/>
            <a:miter lim="800000"/>
            <a:headEnd/>
            <a:tailEnd/>
          </a:ln>
        </p:spPr>
        <p:txBody>
          <a:bodyPr vert="horz" wrap="square" lIns="92249" tIns="46124" rIns="92249" bIns="46124" numCol="1" anchor="b" anchorCtr="0" compatLnSpc="1">
            <a:prstTxWarp prst="textNoShape">
              <a:avLst/>
            </a:prstTxWarp>
          </a:bodyPr>
          <a:lstStyle>
            <a:lvl1pPr algn="r">
              <a:defRPr sz="1200">
                <a:latin typeface="Arial" pitchFamily="34" charset="0"/>
                <a:cs typeface="Arial" pitchFamily="34" charset="0"/>
              </a:defRPr>
            </a:lvl1pPr>
          </a:lstStyle>
          <a:p>
            <a:pPr>
              <a:defRPr/>
            </a:pPr>
            <a:fld id="{37EAB7CA-C70B-4D12-B2B1-ABA2005C5B4D}" type="slidenum">
              <a:rPr lang="de-CH" altLang="en-US"/>
              <a:pPr>
                <a:defRPr/>
              </a:pPr>
              <a:t>‹#›</a:t>
            </a:fld>
            <a:endParaRPr lang="de-CH" altLang="en-US"/>
          </a:p>
        </p:txBody>
      </p:sp>
    </p:spTree>
    <p:extLst>
      <p:ext uri="{BB962C8B-B14F-4D97-AF65-F5344CB8AC3E}">
        <p14:creationId xmlns:p14="http://schemas.microsoft.com/office/powerpoint/2010/main" val="2480023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AB7CA-C70B-4D12-B2B1-ABA2005C5B4D}" type="slidenum">
              <a:rPr lang="de-CH" altLang="en-US" smtClean="0"/>
              <a:pPr>
                <a:defRPr/>
              </a:pPr>
              <a:t>13</a:t>
            </a:fld>
            <a:endParaRPr lang="de-CH" altLang="en-US"/>
          </a:p>
        </p:txBody>
      </p:sp>
    </p:spTree>
    <p:extLst>
      <p:ext uri="{BB962C8B-B14F-4D97-AF65-F5344CB8AC3E}">
        <p14:creationId xmlns:p14="http://schemas.microsoft.com/office/powerpoint/2010/main" val="141204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Grafik 4"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nvGraphicFramePr>
        <p:xfrm>
          <a:off x="323850" y="1670050"/>
          <a:ext cx="8531225" cy="679450"/>
        </p:xfrm>
        <a:graphic>
          <a:graphicData uri="http://schemas.openxmlformats.org/drawingml/2006/table">
            <a:tbl>
              <a:tblPr/>
              <a:tblGrid>
                <a:gridCol w="8531225"/>
              </a:tblGrid>
              <a:tr h="679450">
                <a:tc>
                  <a:txBody>
                    <a:bodyPr/>
                    <a:lstStyle/>
                    <a:p>
                      <a:endParaRPr lang="de-CH" sz="1800" dirty="0"/>
                    </a:p>
                  </a:txBody>
                  <a:tcPr marT="45768" marB="45768">
                    <a:lnL w="12700" cmpd="sng">
                      <a:noFill/>
                      <a:prstDash val="dot"/>
                    </a:lnL>
                    <a:lnR w="12700" cmpd="sng">
                      <a:noFill/>
                      <a:prstDash val="dot"/>
                    </a:lnR>
                    <a:lnT w="12700" cmpd="sng">
                      <a:solidFill>
                        <a:schemeClr val="tx1"/>
                      </a:solidFill>
                      <a:prstDash val="dot"/>
                    </a:lnT>
                    <a:lnB w="12700" cmpd="sng">
                      <a:solidFill>
                        <a:schemeClr val="tx1"/>
                      </a:solidFill>
                      <a:prstDash val="dot"/>
                    </a:lnB>
                  </a:tcPr>
                </a:tc>
              </a:tr>
            </a:tbl>
          </a:graphicData>
        </a:graphic>
      </p:graphicFrame>
      <p:sp>
        <p:nvSpPr>
          <p:cNvPr id="1029" name="Rectangle 86"/>
          <p:cNvSpPr>
            <a:spLocks noGrp="1" noChangeArrowheads="1"/>
          </p:cNvSpPr>
          <p:nvPr>
            <p:ph type="ctrTitle"/>
          </p:nvPr>
        </p:nvSpPr>
        <p:spPr>
          <a:xfrm>
            <a:off x="323528" y="1663080"/>
            <a:ext cx="8515672" cy="685800"/>
          </a:xfrm>
          <a:noFill/>
          <a:ln w="12700">
            <a:prstDash val="sysDot"/>
          </a:ln>
        </p:spPr>
        <p:txBody>
          <a:bodyPr lIns="666000" rIns="0"/>
          <a:lstStyle>
            <a:lvl1pPr algn="r">
              <a:defRPr>
                <a:solidFill>
                  <a:srgbClr val="373737"/>
                </a:solidFill>
              </a:defRPr>
            </a:lvl1pPr>
          </a:lstStyle>
          <a:p>
            <a:r>
              <a:rPr lang="de-DE" smtClean="0"/>
              <a:t>Titelmasterformat durch Klicken bearbeiten</a:t>
            </a:r>
            <a:endParaRPr lang="de-DE" dirty="0"/>
          </a:p>
        </p:txBody>
      </p:sp>
      <p:sp>
        <p:nvSpPr>
          <p:cNvPr id="1030" name="Rectangle 91"/>
          <p:cNvSpPr>
            <a:spLocks noGrp="1" noChangeArrowheads="1"/>
          </p:cNvSpPr>
          <p:nvPr>
            <p:ph type="subTitle" idx="1"/>
          </p:nvPr>
        </p:nvSpPr>
        <p:spPr>
          <a:xfrm>
            <a:off x="5981700" y="2514600"/>
            <a:ext cx="2857500" cy="4038600"/>
          </a:xfrm>
          <a:solidFill>
            <a:schemeClr val="accent2"/>
          </a:solidFill>
        </p:spPr>
        <p:txBody>
          <a:bodyPr anchor="b"/>
          <a:lstStyle>
            <a:lvl1pPr marL="0" marR="0" indent="0" algn="r" defTabSz="914400" rtl="0" eaLnBrk="1" fontAlgn="base" latinLnBrk="0" hangingPunct="1">
              <a:lnSpc>
                <a:spcPct val="100000"/>
              </a:lnSpc>
              <a:spcBef>
                <a:spcPct val="20000"/>
              </a:spcBef>
              <a:spcAft>
                <a:spcPct val="0"/>
              </a:spcAft>
              <a:buClrTx/>
              <a:buSzTx/>
              <a:buFontTx/>
              <a:buNone/>
              <a:tabLst/>
              <a:defRPr sz="1600" baseline="0">
                <a:solidFill>
                  <a:schemeClr val="bg1"/>
                </a:solidFill>
              </a:defRPr>
            </a:lvl1pPr>
          </a:lstStyle>
          <a:p>
            <a:r>
              <a:rPr lang="de-DE" smtClean="0"/>
              <a:t>Formatvorlage des Untertitelmasters durch Klicken bearbeiten</a:t>
            </a:r>
            <a:endParaRPr lang="de-DE" dirty="0" smtClean="0"/>
          </a:p>
        </p:txBody>
      </p:sp>
      <p:sp>
        <p:nvSpPr>
          <p:cNvPr id="13" name="Bildplatzhalter 12"/>
          <p:cNvSpPr>
            <a:spLocks noGrp="1"/>
          </p:cNvSpPr>
          <p:nvPr>
            <p:ph type="pic" sz="quarter" idx="10"/>
          </p:nvPr>
        </p:nvSpPr>
        <p:spPr>
          <a:xfrm>
            <a:off x="323528" y="2564904"/>
            <a:ext cx="5400600" cy="3960242"/>
          </a:xfrm>
        </p:spPr>
        <p:txBody>
          <a:bodyPr/>
          <a:lstStyle>
            <a:lvl1pPr>
              <a:defRPr sz="1600" baseline="0"/>
            </a:lvl1pPr>
          </a:lstStyle>
          <a:p>
            <a:pPr lvl="0"/>
            <a:r>
              <a:rPr lang="de-DE" noProof="0" smtClean="0"/>
              <a:t>Bild durch Klicken auf Symbol hinzufügen</a:t>
            </a:r>
            <a:endParaRPr lang="de-CH" noProof="0" dirty="0"/>
          </a:p>
        </p:txBody>
      </p:sp>
    </p:spTree>
    <p:extLst>
      <p:ext uri="{BB962C8B-B14F-4D97-AF65-F5344CB8AC3E}">
        <p14:creationId xmlns:p14="http://schemas.microsoft.com/office/powerpoint/2010/main" val="251651932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3" name="Titel 1"/>
          <p:cNvSpPr txBox="1">
            <a:spLocks/>
          </p:cNvSpPr>
          <p:nvPr userDrawn="1"/>
        </p:nvSpPr>
        <p:spPr bwMode="auto">
          <a:xfrm>
            <a:off x="323850" y="1628775"/>
            <a:ext cx="8569325" cy="720725"/>
          </a:xfrm>
          <a:prstGeom prst="rect">
            <a:avLst/>
          </a:prstGeom>
          <a:solidFill>
            <a:srgbClr val="A31D23"/>
          </a:solidFill>
          <a:ln>
            <a:noFill/>
          </a:ln>
          <a:extLst/>
        </p:spPr>
        <p:txBody>
          <a:bodyPr lIns="360000" tIns="46800" rIns="360000" bIns="4680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r" eaLnBrk="1" hangingPunct="1">
              <a:defRPr/>
            </a:pPr>
            <a:r>
              <a:rPr lang="de-DE" altLang="en-US" sz="3200" smtClean="0">
                <a:solidFill>
                  <a:schemeClr val="bg1"/>
                </a:solidFill>
                <a:latin typeface="Arial Narrow" panose="020B0606020202030204" pitchFamily="34" charset="0"/>
              </a:rPr>
              <a:t>Thank you!</a:t>
            </a:r>
            <a:endParaRPr lang="de-CH" altLang="en-US" sz="3200" smtClean="0">
              <a:solidFill>
                <a:schemeClr val="bg1"/>
              </a:solidFill>
              <a:latin typeface="Arial Narrow" panose="020B0606020202030204" pitchFamily="34" charset="0"/>
            </a:endParaRPr>
          </a:p>
        </p:txBody>
      </p:sp>
      <p:pic>
        <p:nvPicPr>
          <p:cNvPr id="4" name="Grafik 5" descr="HEL_SI_Logo_normal_CMYK_u.jpg"/>
          <p:cNvPicPr>
            <a:picLocks noChangeAspect="1"/>
          </p:cNvPicPr>
          <p:nvPr userDrawn="1"/>
        </p:nvPicPr>
        <p:blipFill>
          <a:blip r:embed="rId2">
            <a:extLst>
              <a:ext uri="{28A0092B-C50C-407E-A947-70E740481C1C}">
                <a14:useLocalDpi xmlns:a14="http://schemas.microsoft.com/office/drawing/2010/main" val="0"/>
              </a:ext>
            </a:extLst>
          </a:blip>
          <a:srcRect l="1199"/>
          <a:stretch>
            <a:fillRect/>
          </a:stretch>
        </p:blipFill>
        <p:spPr bwMode="auto">
          <a:xfrm>
            <a:off x="0" y="188913"/>
            <a:ext cx="300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Bildplatzhalter 12"/>
          <p:cNvSpPr>
            <a:spLocks noGrp="1"/>
          </p:cNvSpPr>
          <p:nvPr>
            <p:ph type="pic" sz="quarter" idx="10"/>
          </p:nvPr>
        </p:nvSpPr>
        <p:spPr>
          <a:xfrm>
            <a:off x="323528" y="2564904"/>
            <a:ext cx="8568952" cy="3960242"/>
          </a:xfrm>
        </p:spPr>
        <p:txBody>
          <a:bodyPr/>
          <a:lstStyle>
            <a:lvl1pPr>
              <a:defRPr/>
            </a:lvl1pPr>
          </a:lstStyle>
          <a:p>
            <a:pPr lvl="0"/>
            <a:r>
              <a:rPr lang="de-DE" noProof="0" smtClean="0"/>
              <a:t>Bild durch Klicken auf Symbol hinzufügen</a:t>
            </a:r>
            <a:endParaRPr lang="de-CH" noProof="0" dirty="0"/>
          </a:p>
        </p:txBody>
      </p:sp>
    </p:spTree>
    <p:extLst>
      <p:ext uri="{BB962C8B-B14F-4D97-AF65-F5344CB8AC3E}">
        <p14:creationId xmlns:p14="http://schemas.microsoft.com/office/powerpoint/2010/main" val="268989938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CH"/>
          </a:p>
        </p:txBody>
      </p:sp>
      <p:sp>
        <p:nvSpPr>
          <p:cNvPr id="3" name="Rectangle 87"/>
          <p:cNvSpPr>
            <a:spLocks noGrp="1" noChangeArrowheads="1"/>
          </p:cNvSpPr>
          <p:nvPr>
            <p:ph type="sldNum" sz="quarter" idx="10"/>
          </p:nvPr>
        </p:nvSpPr>
        <p:spPr>
          <a:xfrm>
            <a:off x="7956550" y="6597650"/>
            <a:ext cx="836613" cy="215900"/>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a:latin typeface="Arial" pitchFamily="34" charset="0"/>
                <a:cs typeface="Arial" pitchFamily="34" charset="0"/>
              </a:defRPr>
            </a:lvl1pPr>
          </a:lstStyle>
          <a:p>
            <a:pPr>
              <a:defRPr/>
            </a:pPr>
            <a:fld id="{2CA6672C-438B-4A7E-992F-51AC4D10E76F}" type="slidenum">
              <a:rPr lang="de-CH" altLang="en-US"/>
              <a:pPr>
                <a:defRPr/>
              </a:pPr>
              <a:t>‹#›</a:t>
            </a:fld>
            <a:endParaRPr lang="de-CH" altLang="en-US"/>
          </a:p>
        </p:txBody>
      </p:sp>
      <p:sp>
        <p:nvSpPr>
          <p:cNvPr id="4" name="Rectangle 88"/>
          <p:cNvSpPr>
            <a:spLocks noGrp="1" noChangeArrowheads="1"/>
          </p:cNvSpPr>
          <p:nvPr>
            <p:ph type="ftr" sz="quarter" idx="11"/>
          </p:nvPr>
        </p:nvSpPr>
        <p:spPr>
          <a:xfrm>
            <a:off x="4932363" y="6597650"/>
            <a:ext cx="28956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endParaRPr lang="de-DE"/>
          </a:p>
        </p:txBody>
      </p:sp>
      <p:sp>
        <p:nvSpPr>
          <p:cNvPr id="5" name="Rectangle 90"/>
          <p:cNvSpPr>
            <a:spLocks noGrp="1" noChangeArrowheads="1"/>
          </p:cNvSpPr>
          <p:nvPr>
            <p:ph type="dt" sz="half" idx="12"/>
          </p:nvPr>
        </p:nvSpPr>
        <p:spPr>
          <a:xfrm>
            <a:off x="323850" y="6597650"/>
            <a:ext cx="1270000" cy="207963"/>
          </a:xfrm>
          <a:prstGeom prst="rect">
            <a:avLst/>
          </a:prstGeom>
        </p:spPr>
        <p:txBody>
          <a:bodyPr/>
          <a:lstStyle>
            <a:lvl1pPr eaLnBrk="0" hangingPunct="0">
              <a:spcBef>
                <a:spcPct val="20000"/>
              </a:spcBef>
              <a:defRPr>
                <a:latin typeface="Arial" charset="0"/>
                <a:ea typeface="ＭＳ Ｐゴシック" pitchFamily="-64" charset="-128"/>
                <a:cs typeface="+mn-cs"/>
              </a:defRPr>
            </a:lvl1pPr>
          </a:lstStyle>
          <a:p>
            <a:pPr>
              <a:defRPr/>
            </a:pPr>
            <a:fld id="{0FE4A69E-C512-43AE-804E-28184F3C3F90}" type="datetime1">
              <a:rPr lang="en-GB"/>
              <a:pPr>
                <a:defRPr/>
              </a:pPr>
              <a:t>07/05/2015</a:t>
            </a:fld>
            <a:endParaRPr lang="de-CH"/>
          </a:p>
        </p:txBody>
      </p:sp>
    </p:spTree>
    <p:extLst>
      <p:ext uri="{BB962C8B-B14F-4D97-AF65-F5344CB8AC3E}">
        <p14:creationId xmlns:p14="http://schemas.microsoft.com/office/powerpoint/2010/main" val="362704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E947D9-174A-4B51-B697-CC48881E7790}" type="datetimeFigureOut">
              <a:rPr lang="en-US" smtClean="0"/>
              <a:t>5/7/2015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4D8E5F-A293-4193-BCBF-2C396572D38C}" type="slidenum">
              <a:rPr lang="en-US" smtClean="0"/>
              <a:t>‹#›</a:t>
            </a:fld>
            <a:endParaRPr lang="en-US"/>
          </a:p>
        </p:txBody>
      </p:sp>
    </p:spTree>
    <p:extLst>
      <p:ext uri="{BB962C8B-B14F-4D97-AF65-F5344CB8AC3E}">
        <p14:creationId xmlns:p14="http://schemas.microsoft.com/office/powerpoint/2010/main" val="878248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a:prstGeom prst="rect">
            <a:avLst/>
          </a:prstGeom>
        </p:spPr>
        <p:txBody>
          <a:bodyPr/>
          <a:lstStyle>
            <a:lvl1pPr algn="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2133600"/>
            <a:ext cx="8229600" cy="3200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329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1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80545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half" idx="2"/>
          </p:nvPr>
        </p:nvSpPr>
        <p:spPr>
          <a:xfrm>
            <a:off x="4686300" y="1268413"/>
            <a:ext cx="4152900" cy="5284787"/>
          </a:xfrm>
        </p:spPr>
        <p:txBody>
          <a:bodyPr/>
          <a:lstStyle>
            <a:lvl1pPr>
              <a:defRPr baseline="0"/>
            </a:lvl1pPr>
          </a:lstStyle>
          <a:p>
            <a:pPr lvl="0"/>
            <a:r>
              <a:rPr lang="de-DE" smtClean="0"/>
              <a:t>Textmasterformate durch Klicken bearbeiten</a:t>
            </a:r>
          </a:p>
        </p:txBody>
      </p:sp>
    </p:spTree>
    <p:extLst>
      <p:ext uri="{BB962C8B-B14F-4D97-AF65-F5344CB8AC3E}">
        <p14:creationId xmlns:p14="http://schemas.microsoft.com/office/powerpoint/2010/main" val="126829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381000" y="1268413"/>
            <a:ext cx="4152900" cy="5284787"/>
          </a:xfrm>
        </p:spPr>
        <p:txBody>
          <a:bodyPr/>
          <a:lstStyle/>
          <a:p>
            <a:pPr lvl="0"/>
            <a:r>
              <a:rPr lang="de-DE" smtClean="0"/>
              <a:t>Textmasterformate durch Klicken bearbeiten</a:t>
            </a:r>
          </a:p>
        </p:txBody>
      </p:sp>
      <p:sp>
        <p:nvSpPr>
          <p:cNvPr id="4" name="Textplatzhalter 3"/>
          <p:cNvSpPr>
            <a:spLocks noGrp="1"/>
          </p:cNvSpPr>
          <p:nvPr>
            <p:ph type="body" sz="half" idx="2"/>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110297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half" idx="1"/>
          </p:nvPr>
        </p:nvSpPr>
        <p:spPr>
          <a:xfrm>
            <a:off x="381000" y="1268413"/>
            <a:ext cx="8458200" cy="2565400"/>
          </a:xfrm>
        </p:spPr>
        <p:txBody>
          <a:bodyPr/>
          <a:lstStyle/>
          <a:p>
            <a:pPr lvl="0"/>
            <a:r>
              <a:rPr lang="de-DE" smtClean="0"/>
              <a:t>Textmasterformate durch Klicken bearbeiten</a:t>
            </a:r>
          </a:p>
        </p:txBody>
      </p:sp>
      <p:sp>
        <p:nvSpPr>
          <p:cNvPr id="4" name="Textplatzhalter 3"/>
          <p:cNvSpPr>
            <a:spLocks noGrp="1"/>
          </p:cNvSpPr>
          <p:nvPr>
            <p:ph type="body" sz="half" idx="2"/>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68170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8458200" cy="2565400"/>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
        <p:nvSpPr>
          <p:cNvPr id="4" name="Inhaltsplatzhalter 3"/>
          <p:cNvSpPr>
            <a:spLocks noGrp="1"/>
          </p:cNvSpPr>
          <p:nvPr>
            <p:ph sz="half" idx="2"/>
          </p:nvPr>
        </p:nvSpPr>
        <p:spPr>
          <a:xfrm>
            <a:off x="381000" y="3986213"/>
            <a:ext cx="8458200" cy="2566987"/>
          </a:xfrm>
        </p:spPr>
        <p:txBody>
          <a:bodyPr/>
          <a:lstStyle/>
          <a:p>
            <a:pPr lvl="0"/>
            <a:r>
              <a:rPr lang="de-DE" smtClean="0"/>
              <a:t>Textmasterformate durch Klicken bearbeiten</a:t>
            </a:r>
          </a:p>
        </p:txBody>
      </p:sp>
    </p:spTree>
    <p:extLst>
      <p:ext uri="{BB962C8B-B14F-4D97-AF65-F5344CB8AC3E}">
        <p14:creationId xmlns:p14="http://schemas.microsoft.com/office/powerpoint/2010/main" val="202804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Textplatzhalter 2"/>
          <p:cNvSpPr>
            <a:spLocks noGrp="1"/>
          </p:cNvSpPr>
          <p:nvPr>
            <p:ph type="body" sz="half" idx="1"/>
          </p:nvPr>
        </p:nvSpPr>
        <p:spPr>
          <a:xfrm>
            <a:off x="3810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
        <p:nvSpPr>
          <p:cNvPr id="4" name="Inhaltsplatzhalter 3"/>
          <p:cNvSpPr>
            <a:spLocks noGrp="1"/>
          </p:cNvSpPr>
          <p:nvPr>
            <p:ph sz="quarter" idx="2"/>
          </p:nvPr>
        </p:nvSpPr>
        <p:spPr>
          <a:xfrm>
            <a:off x="4686300" y="1268413"/>
            <a:ext cx="4152900" cy="2565400"/>
          </a:xfrm>
        </p:spPr>
        <p:txBody>
          <a:bodyPr/>
          <a:lstStyle/>
          <a:p>
            <a:pPr lvl="0"/>
            <a:r>
              <a:rPr lang="de-DE" smtClean="0"/>
              <a:t>Textmasterformate durch Klicken bearbeiten</a:t>
            </a:r>
          </a:p>
        </p:txBody>
      </p:sp>
      <p:sp>
        <p:nvSpPr>
          <p:cNvPr id="5" name="Inhaltsplatzhalter 4"/>
          <p:cNvSpPr>
            <a:spLocks noGrp="1"/>
          </p:cNvSpPr>
          <p:nvPr>
            <p:ph sz="quarter" idx="3"/>
          </p:nvPr>
        </p:nvSpPr>
        <p:spPr>
          <a:xfrm>
            <a:off x="4686300" y="3986213"/>
            <a:ext cx="4152900" cy="2566987"/>
          </a:xfrm>
        </p:spPr>
        <p:txBody>
          <a:bodyPr/>
          <a:lstStyle/>
          <a:p>
            <a:pPr lvl="0"/>
            <a:r>
              <a:rPr lang="de-DE" smtClean="0"/>
              <a:t>Textmasterformate durch Klicken bearbeiten</a:t>
            </a:r>
          </a:p>
        </p:txBody>
      </p:sp>
    </p:spTree>
    <p:extLst>
      <p:ext uri="{BB962C8B-B14F-4D97-AF65-F5344CB8AC3E}">
        <p14:creationId xmlns:p14="http://schemas.microsoft.com/office/powerpoint/2010/main" val="371531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lvl1pPr>
              <a:defRPr baseline="0"/>
            </a:lvl1pPr>
          </a:lstStyle>
          <a:p>
            <a:r>
              <a:rPr lang="de-DE" smtClean="0"/>
              <a:t>Titelmasterformat durch Klicken bearbeiten</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quarter" idx="2"/>
          </p:nvPr>
        </p:nvSpPr>
        <p:spPr>
          <a:xfrm>
            <a:off x="381000" y="3986213"/>
            <a:ext cx="4152900" cy="2566987"/>
          </a:xfrm>
        </p:spPr>
        <p:txBody>
          <a:bodyPr/>
          <a:lstStyle>
            <a:lvl1pPr>
              <a:defRPr>
                <a:solidFill>
                  <a:srgbClr val="373737"/>
                </a:solidFill>
              </a:defRPr>
            </a:lvl1pPr>
          </a:lstStyle>
          <a:p>
            <a:pPr lvl="0"/>
            <a:r>
              <a:rPr lang="de-DE" smtClean="0"/>
              <a:t>Textmasterformate durch Klicken bearbeiten</a:t>
            </a:r>
          </a:p>
        </p:txBody>
      </p:sp>
      <p:sp>
        <p:nvSpPr>
          <p:cNvPr id="5" name="Textplatzhalter 4"/>
          <p:cNvSpPr>
            <a:spLocks noGrp="1"/>
          </p:cNvSpPr>
          <p:nvPr>
            <p:ph type="body" sz="half" idx="3"/>
          </p:nvPr>
        </p:nvSpPr>
        <p:spPr>
          <a:xfrm>
            <a:off x="4686300" y="1268413"/>
            <a:ext cx="4152900" cy="52847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202541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0" y="457200"/>
            <a:ext cx="6588000" cy="641350"/>
          </a:xfrm>
        </p:spPr>
        <p:txBody>
          <a:bodyPr/>
          <a:lstStyle/>
          <a:p>
            <a:r>
              <a:rPr lang="de-DE" smtClean="0"/>
              <a:t>Titelmasterformat durch Klicken bearbeiten</a:t>
            </a:r>
            <a:endParaRPr lang="de-CH" dirty="0"/>
          </a:p>
        </p:txBody>
      </p:sp>
      <p:sp>
        <p:nvSpPr>
          <p:cNvPr id="3" name="Inhaltsplatzhalter 2"/>
          <p:cNvSpPr>
            <a:spLocks noGrp="1"/>
          </p:cNvSpPr>
          <p:nvPr>
            <p:ph sz="quarter" idx="1"/>
          </p:nvPr>
        </p:nvSpPr>
        <p:spPr>
          <a:xfrm>
            <a:off x="381000" y="1268413"/>
            <a:ext cx="4152900" cy="2565400"/>
          </a:xfrm>
        </p:spPr>
        <p:txBody>
          <a:bodyPr/>
          <a:lstStyle>
            <a:lvl1pPr>
              <a:defRPr>
                <a:solidFill>
                  <a:srgbClr val="373737"/>
                </a:solidFill>
              </a:defRPr>
            </a:lvl1pPr>
          </a:lstStyle>
          <a:p>
            <a:pPr lvl="0"/>
            <a:r>
              <a:rPr lang="de-DE" smtClean="0"/>
              <a:t>Textmasterformate durch Klicken bearbeiten</a:t>
            </a:r>
          </a:p>
        </p:txBody>
      </p:sp>
      <p:sp>
        <p:nvSpPr>
          <p:cNvPr id="4" name="Inhaltsplatzhalter 3"/>
          <p:cNvSpPr>
            <a:spLocks noGrp="1"/>
          </p:cNvSpPr>
          <p:nvPr>
            <p:ph sz="quarter" idx="2"/>
          </p:nvPr>
        </p:nvSpPr>
        <p:spPr>
          <a:xfrm>
            <a:off x="4686300" y="1268413"/>
            <a:ext cx="4152900" cy="2565400"/>
          </a:xfrm>
        </p:spPr>
        <p:txBody>
          <a:bodyPr/>
          <a:lstStyle>
            <a:lvl1pPr>
              <a:defRPr baseline="0">
                <a:solidFill>
                  <a:srgbClr val="373737"/>
                </a:solidFill>
              </a:defRPr>
            </a:lvl1pPr>
          </a:lstStyle>
          <a:p>
            <a:pPr lvl="0"/>
            <a:r>
              <a:rPr lang="de-DE" smtClean="0"/>
              <a:t>Textmasterformate durch Klicken bearbeiten</a:t>
            </a:r>
          </a:p>
        </p:txBody>
      </p:sp>
      <p:sp>
        <p:nvSpPr>
          <p:cNvPr id="5" name="Textplatzhalter 4"/>
          <p:cNvSpPr>
            <a:spLocks noGrp="1"/>
          </p:cNvSpPr>
          <p:nvPr>
            <p:ph type="body" sz="half" idx="3"/>
          </p:nvPr>
        </p:nvSpPr>
        <p:spPr>
          <a:xfrm>
            <a:off x="381000" y="3986213"/>
            <a:ext cx="8458200" cy="2566987"/>
          </a:xfr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de-DE" smtClean="0"/>
              <a:t>Textmasterformate durch Klicken bearbeiten</a:t>
            </a:r>
          </a:p>
        </p:txBody>
      </p:sp>
    </p:spTree>
    <p:extLst>
      <p:ext uri="{BB962C8B-B14F-4D97-AF65-F5344CB8AC3E}">
        <p14:creationId xmlns:p14="http://schemas.microsoft.com/office/powerpoint/2010/main" val="12879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6"/>
          <p:cNvSpPr>
            <a:spLocks noGrp="1" noChangeArrowheads="1"/>
          </p:cNvSpPr>
          <p:nvPr>
            <p:ph type="title"/>
          </p:nvPr>
        </p:nvSpPr>
        <p:spPr bwMode="auto">
          <a:xfrm>
            <a:off x="0" y="457200"/>
            <a:ext cx="6804025" cy="641350"/>
          </a:xfrm>
          <a:prstGeom prst="rect">
            <a:avLst/>
          </a:prstGeom>
          <a:solidFill>
            <a:srgbClr val="A31D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46800" rIns="360000" bIns="46800" numCol="1" anchor="ctr" anchorCtr="0" compatLnSpc="1">
            <a:prstTxWarp prst="textNoShape">
              <a:avLst/>
            </a:prstTxWarp>
          </a:bodyPr>
          <a:lstStyle/>
          <a:p>
            <a:pPr lvl="0"/>
            <a:r>
              <a:rPr lang="de-CH" altLang="en-US" smtClean="0"/>
              <a:t>Title</a:t>
            </a:r>
          </a:p>
        </p:txBody>
      </p:sp>
      <p:sp>
        <p:nvSpPr>
          <p:cNvPr id="1027" name="Rectangle 91"/>
          <p:cNvSpPr>
            <a:spLocks noGrp="1" noChangeArrowheads="1"/>
          </p:cNvSpPr>
          <p:nvPr>
            <p:ph type="body" idx="1"/>
          </p:nvPr>
        </p:nvSpPr>
        <p:spPr bwMode="auto">
          <a:xfrm>
            <a:off x="381000" y="1268413"/>
            <a:ext cx="84582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de-CH" altLang="en-US" smtClean="0"/>
              <a:t>Add Text</a:t>
            </a:r>
          </a:p>
        </p:txBody>
      </p:sp>
      <p:pic>
        <p:nvPicPr>
          <p:cNvPr id="1028" name="Grafik 6" descr="HEL_SI_Logo_normal_CMYK_u.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804025" y="333375"/>
            <a:ext cx="2305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7"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8" r:id="rId10"/>
    <p:sldLayoutId id="2147484789" r:id="rId11"/>
    <p:sldLayoutId id="2147484790" r:id="rId12"/>
    <p:sldLayoutId id="2147484791" r:id="rId13"/>
    <p:sldLayoutId id="2147484792" r:id="rId14"/>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0" fontAlgn="base" hangingPunct="0">
        <a:spcBef>
          <a:spcPct val="20000"/>
        </a:spcBef>
        <a:spcAft>
          <a:spcPct val="0"/>
        </a:spcAft>
        <a:defRPr sz="1600">
          <a:solidFill>
            <a:srgbClr val="373737"/>
          </a:solidFill>
          <a:latin typeface="+mn-lt"/>
          <a:ea typeface="MS PGothic" pitchFamily="34" charset="-128"/>
          <a:cs typeface="+mn-cs"/>
        </a:defRPr>
      </a:lvl1pPr>
      <a:lvl2pPr marL="539750" indent="-182563" algn="l" rtl="0" eaLnBrk="0" fontAlgn="base" hangingPunct="0">
        <a:spcBef>
          <a:spcPct val="20000"/>
        </a:spcBef>
        <a:spcAft>
          <a:spcPct val="0"/>
        </a:spcAft>
        <a:buChar char="•"/>
        <a:defRPr sz="1600">
          <a:solidFill>
            <a:srgbClr val="373737"/>
          </a:solidFill>
          <a:latin typeface="+mn-lt"/>
          <a:ea typeface="MS PGothic" pitchFamily="34" charset="-128"/>
        </a:defRPr>
      </a:lvl2pPr>
      <a:lvl3pPr marL="895350" indent="-176213" algn="l" rtl="0" eaLnBrk="0" fontAlgn="base" hangingPunct="0">
        <a:spcBef>
          <a:spcPct val="20000"/>
        </a:spcBef>
        <a:spcAft>
          <a:spcPct val="0"/>
        </a:spcAft>
        <a:buChar char="-"/>
        <a:defRPr sz="1600">
          <a:solidFill>
            <a:srgbClr val="373737"/>
          </a:solidFill>
          <a:latin typeface="+mn-lt"/>
          <a:ea typeface="MS PGothic" pitchFamily="34" charset="-128"/>
        </a:defRPr>
      </a:lvl3pPr>
      <a:lvl4pPr marL="1257300" indent="-182563" algn="l" rtl="0" eaLnBrk="0" fontAlgn="base" hangingPunct="0">
        <a:spcBef>
          <a:spcPct val="20000"/>
        </a:spcBef>
        <a:spcAft>
          <a:spcPct val="0"/>
        </a:spcAft>
        <a:buChar char="•"/>
        <a:defRPr sz="1600">
          <a:solidFill>
            <a:srgbClr val="373737"/>
          </a:solidFill>
          <a:latin typeface="+mn-lt"/>
          <a:ea typeface="MS PGothic" pitchFamily="34" charset="-128"/>
        </a:defRPr>
      </a:lvl4pPr>
      <a:lvl5pPr marL="1612900" indent="-176213" algn="l" rtl="0" eaLnBrk="0" fontAlgn="base" hangingPunct="0">
        <a:spcBef>
          <a:spcPct val="20000"/>
        </a:spcBef>
        <a:spcAft>
          <a:spcPct val="0"/>
        </a:spcAft>
        <a:buChar char="-"/>
        <a:defRPr sz="1600">
          <a:solidFill>
            <a:srgbClr val="373737"/>
          </a:solidFill>
          <a:latin typeface="+mn-lt"/>
          <a:ea typeface="MS PGothic" pitchFamily="34" charset="-128"/>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9512" y="149100"/>
            <a:ext cx="8856984" cy="2487812"/>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6147" name="Untertitel 2"/>
          <p:cNvSpPr>
            <a:spLocks noGrp="1"/>
          </p:cNvSpPr>
          <p:nvPr>
            <p:ph type="subTitle" idx="1"/>
          </p:nvPr>
        </p:nvSpPr>
        <p:spPr>
          <a:xfrm>
            <a:off x="3162300" y="4751440"/>
            <a:ext cx="6025696" cy="2106560"/>
          </a:xfrm>
          <a:solidFill>
            <a:srgbClr val="550F12"/>
          </a:solidFill>
        </p:spPr>
        <p:txBody>
          <a:bodyPr/>
          <a:lstStyle/>
          <a:p>
            <a:pPr algn="l"/>
            <a:r>
              <a:rPr lang="en-US" sz="2800" b="1" dirty="0" smtClean="0"/>
              <a:t>CONSOLIDATION OF ADMINISTRATIVE-TERRITORIAL REFORM :</a:t>
            </a:r>
          </a:p>
          <a:p>
            <a:pPr algn="l"/>
            <a:r>
              <a:rPr lang="en-US" sz="2800" b="1" i="1" dirty="0" smtClean="0"/>
              <a:t>PRACTICES AND LEARNINGS</a:t>
            </a:r>
            <a:endParaRPr lang="de-DE" altLang="en-US" sz="2800" b="1" i="1" dirty="0" smtClean="0"/>
          </a:p>
        </p:txBody>
      </p:sp>
      <p:sp>
        <p:nvSpPr>
          <p:cNvPr id="18" name="Rectangle 4"/>
          <p:cNvSpPr txBox="1">
            <a:spLocks noChangeArrowheads="1"/>
          </p:cNvSpPr>
          <p:nvPr/>
        </p:nvSpPr>
        <p:spPr bwMode="auto">
          <a:xfrm>
            <a:off x="2894608" y="1584373"/>
            <a:ext cx="5688634" cy="43204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lvl1pPr algn="r" rtl="0" eaLnBrk="0" fontAlgn="base" hangingPunct="0">
              <a:spcBef>
                <a:spcPct val="0"/>
              </a:spcBef>
              <a:spcAft>
                <a:spcPct val="0"/>
              </a:spcAft>
              <a:defRPr sz="3200">
                <a:solidFill>
                  <a:srgbClr val="373737"/>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Narrow" pitchFamily="-64" charset="0"/>
                <a:ea typeface="MS PGothic" pitchFamily="34" charset="-128"/>
              </a:defRPr>
            </a:lvl2pPr>
            <a:lvl3pPr algn="l" rtl="0" eaLnBrk="0" fontAlgn="base" hangingPunct="0">
              <a:spcBef>
                <a:spcPct val="0"/>
              </a:spcBef>
              <a:spcAft>
                <a:spcPct val="0"/>
              </a:spcAft>
              <a:defRPr sz="3200">
                <a:solidFill>
                  <a:schemeClr val="bg1"/>
                </a:solidFill>
                <a:latin typeface="Arial Narrow" pitchFamily="-64" charset="0"/>
                <a:ea typeface="MS PGothic" pitchFamily="34" charset="-128"/>
              </a:defRPr>
            </a:lvl3pPr>
            <a:lvl4pPr algn="l" rtl="0" eaLnBrk="0" fontAlgn="base" hangingPunct="0">
              <a:spcBef>
                <a:spcPct val="0"/>
              </a:spcBef>
              <a:spcAft>
                <a:spcPct val="0"/>
              </a:spcAft>
              <a:defRPr sz="3200">
                <a:solidFill>
                  <a:schemeClr val="bg1"/>
                </a:solidFill>
                <a:latin typeface="Arial Narrow" pitchFamily="-64" charset="0"/>
                <a:ea typeface="MS PGothic" pitchFamily="34" charset="-128"/>
              </a:defRPr>
            </a:lvl4pPr>
            <a:lvl5pPr algn="l" rtl="0" eaLnBrk="0" fontAlgn="base" hangingPunct="0">
              <a:spcBef>
                <a:spcPct val="0"/>
              </a:spcBef>
              <a:spcAft>
                <a:spcPct val="0"/>
              </a:spcAft>
              <a:defRPr sz="3200">
                <a:solidFill>
                  <a:schemeClr val="bg1"/>
                </a:solidFill>
                <a:latin typeface="Arial Narrow" pitchFamily="-64" charset="0"/>
                <a:ea typeface="MS PGothic" pitchFamily="3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a:lstStyle>
          <a:p>
            <a:pPr eaLnBrk="1" hangingPunct="1"/>
            <a:r>
              <a:rPr lang="de-CH" altLang="en-US" sz="2800" kern="0" dirty="0">
                <a:solidFill>
                  <a:srgbClr val="651115"/>
                </a:solidFill>
              </a:rPr>
              <a:t>Functional </a:t>
            </a:r>
            <a:r>
              <a:rPr lang="de-CH" altLang="en-US" sz="2800" kern="0" dirty="0" smtClean="0">
                <a:solidFill>
                  <a:srgbClr val="651115"/>
                </a:solidFill>
              </a:rPr>
              <a:t>Areas Programme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004" t="6216" r="52834" b="5034"/>
          <a:stretch/>
        </p:blipFill>
        <p:spPr>
          <a:xfrm>
            <a:off x="266700" y="726900"/>
            <a:ext cx="2895600" cy="6086476"/>
          </a:xfrm>
          <a:prstGeom prst="rect">
            <a:avLst/>
          </a:prstGeom>
        </p:spPr>
      </p:pic>
      <p:pic>
        <p:nvPicPr>
          <p:cNvPr id="20" name="Picture 19" descr="http://www.ceshtjetvendore.gov.al/files/logo/small_m-ceshtjevevend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49100"/>
            <a:ext cx="1002811" cy="655241"/>
          </a:xfrm>
          <a:prstGeom prst="rect">
            <a:avLst/>
          </a:prstGeom>
          <a:noFill/>
          <a:ln>
            <a:noFill/>
          </a:ln>
        </p:spPr>
      </p:pic>
      <p:grpSp>
        <p:nvGrpSpPr>
          <p:cNvPr id="13" name="Group 12"/>
          <p:cNvGrpSpPr/>
          <p:nvPr/>
        </p:nvGrpSpPr>
        <p:grpSpPr>
          <a:xfrm>
            <a:off x="3275856" y="283862"/>
            <a:ext cx="3548182" cy="446843"/>
            <a:chOff x="0" y="0"/>
            <a:chExt cx="3674853" cy="543464"/>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0537"/>
            <a:stretch/>
          </p:blipFill>
          <p:spPr bwMode="auto">
            <a:xfrm>
              <a:off x="2484408" y="0"/>
              <a:ext cx="1190445" cy="543464"/>
            </a:xfrm>
            <a:prstGeom prst="rect">
              <a:avLst/>
            </a:prstGeom>
            <a:noFill/>
            <a:ln>
              <a:noFill/>
            </a:ln>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864" y="0"/>
              <a:ext cx="974785" cy="543464"/>
            </a:xfrm>
            <a:prstGeom prst="rect">
              <a:avLst/>
            </a:prstGeom>
            <a:noFill/>
            <a:ln>
              <a:noFill/>
            </a:ln>
            <a:extLst/>
          </p:spPr>
        </p:pic>
        <p:pic>
          <p:nvPicPr>
            <p:cNvPr id="16" name="Picture 15" descr="C:\Z - DLDP\KONFERENCA - WSh - logo\11 Maj 2015 - Sheraton\TIR_CMYK_hoch_pos_En.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3132"/>
              <a:ext cx="1276710" cy="483080"/>
            </a:xfrm>
            <a:prstGeom prst="rect">
              <a:avLst/>
            </a:prstGeom>
            <a:noFill/>
            <a:ln>
              <a:noFill/>
            </a:ln>
          </p:spPr>
        </p:pic>
      </p:grpSp>
      <p:pic>
        <p:nvPicPr>
          <p:cNvPr id="1026" name="Picture 2" descr="C:\Users\User1\Desktop\fap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423" y="1370107"/>
            <a:ext cx="1232371" cy="8347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3060848" y="283862"/>
            <a:ext cx="914400" cy="914400"/>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CH" altLang="de-DE" sz="3600" dirty="0" smtClean="0"/>
              <a:t>5. Conclusions and Recommendations</a:t>
            </a:r>
          </a:p>
        </p:txBody>
      </p:sp>
      <p:sp>
        <p:nvSpPr>
          <p:cNvPr id="12291" name="Content Placeholder 2"/>
          <p:cNvSpPr txBox="1">
            <a:spLocks/>
          </p:cNvSpPr>
          <p:nvPr/>
        </p:nvSpPr>
        <p:spPr bwMode="auto">
          <a:xfrm>
            <a:off x="447675" y="18288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1950" lvl="1" indent="-361950" eaLnBrk="1" hangingPunct="1">
              <a:lnSpc>
                <a:spcPct val="80000"/>
              </a:lnSpc>
              <a:buFont typeface="Arial" charset="0"/>
              <a:buNone/>
              <a:defRPr/>
            </a:pPr>
            <a:endParaRPr lang="en-US" altLang="de-DE" sz="2400" dirty="0" smtClean="0"/>
          </a:p>
          <a:p>
            <a:pPr marL="361950" lvl="1" indent="-361950" eaLnBrk="1" hangingPunct="1">
              <a:lnSpc>
                <a:spcPct val="80000"/>
              </a:lnSpc>
              <a:buFont typeface="Arial" charset="0"/>
              <a:buNone/>
              <a:defRPr/>
            </a:pPr>
            <a:r>
              <a:rPr lang="en-US" altLang="de-DE" sz="2400" dirty="0" smtClean="0"/>
              <a:t> 4. Many </a:t>
            </a:r>
            <a:r>
              <a:rPr lang="en-US" altLang="de-DE" sz="2400" dirty="0"/>
              <a:t>projects </a:t>
            </a:r>
            <a:r>
              <a:rPr lang="en-US" altLang="de-DE" sz="2400" dirty="0" smtClean="0"/>
              <a:t>in the agro-processing and tourism sector address </a:t>
            </a:r>
            <a:r>
              <a:rPr lang="en-US" altLang="de-DE" sz="2400" dirty="0"/>
              <a:t>local economic </a:t>
            </a:r>
            <a:r>
              <a:rPr lang="en-US" altLang="de-DE" sz="2400" dirty="0" smtClean="0"/>
              <a:t>development and the cooperation with the technical experts of de-concentrated agencies will be important </a:t>
            </a:r>
          </a:p>
          <a:p>
            <a:pPr marL="361950" lvl="1" indent="-361950" eaLnBrk="1" hangingPunct="1">
              <a:lnSpc>
                <a:spcPct val="80000"/>
              </a:lnSpc>
              <a:buFont typeface="Arial" charset="0"/>
              <a:buNone/>
              <a:defRPr/>
            </a:pPr>
            <a:endParaRPr lang="en-US" altLang="de-DE" sz="2400" dirty="0"/>
          </a:p>
          <a:p>
            <a:pPr marL="542925" lvl="1" indent="0" eaLnBrk="1" hangingPunct="1">
              <a:lnSpc>
                <a:spcPct val="80000"/>
              </a:lnSpc>
              <a:buFont typeface="Arial" charset="0"/>
              <a:buNone/>
              <a:defRPr/>
            </a:pPr>
            <a:r>
              <a:rPr lang="en-US" altLang="de-DE" sz="3600" dirty="0" smtClean="0">
                <a:solidFill>
                  <a:srgbClr val="0C36BC"/>
                </a:solidFill>
              </a:rPr>
              <a:t>-&gt; Overlapping functions between LGUs and de-concentrated agencies has to be avoided and clarified</a:t>
            </a:r>
          </a:p>
          <a:p>
            <a:pPr marL="361950" lvl="1" indent="-361950" eaLnBrk="1" hangingPunct="1">
              <a:lnSpc>
                <a:spcPct val="80000"/>
              </a:lnSpc>
              <a:buFont typeface="Arial" charset="0"/>
              <a:buNone/>
              <a:defRPr/>
            </a:pPr>
            <a:endParaRPr lang="en-US" altLang="de-DE" sz="2400" dirty="0" smtClean="0">
              <a:solidFill>
                <a:srgbClr val="0C36BC"/>
              </a:solidFill>
            </a:endParaRPr>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26" name="Rectangle 25"/>
          <p:cNvSpPr/>
          <p:nvPr/>
        </p:nvSpPr>
        <p:spPr bwMode="auto">
          <a:xfrm>
            <a:off x="6948264" y="476672"/>
            <a:ext cx="2016224" cy="720080"/>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397376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CH" altLang="de-DE" sz="3600" dirty="0" smtClean="0"/>
              <a:t>5. Conclusions and Recommendations</a:t>
            </a:r>
          </a:p>
        </p:txBody>
      </p:sp>
      <p:sp>
        <p:nvSpPr>
          <p:cNvPr id="12291" name="Content Placeholder 2"/>
          <p:cNvSpPr txBox="1">
            <a:spLocks/>
          </p:cNvSpPr>
          <p:nvPr/>
        </p:nvSpPr>
        <p:spPr bwMode="auto">
          <a:xfrm>
            <a:off x="457200" y="1828800"/>
            <a:ext cx="8229600" cy="47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1950" lvl="1" indent="-333375" eaLnBrk="1" hangingPunct="1">
              <a:lnSpc>
                <a:spcPct val="80000"/>
              </a:lnSpc>
              <a:buFont typeface="Arial" charset="0"/>
              <a:buNone/>
              <a:defRPr/>
            </a:pPr>
            <a:endParaRPr lang="en-US" altLang="de-DE" sz="2400" dirty="0" smtClean="0"/>
          </a:p>
          <a:p>
            <a:pPr marL="361950" lvl="1" indent="-333375" eaLnBrk="1" hangingPunct="1">
              <a:lnSpc>
                <a:spcPct val="80000"/>
              </a:lnSpc>
              <a:buFont typeface="Arial" charset="0"/>
              <a:buNone/>
              <a:defRPr/>
            </a:pPr>
            <a:r>
              <a:rPr lang="sq-AL" altLang="de-DE" sz="2400" dirty="0" smtClean="0"/>
              <a:t>5</a:t>
            </a:r>
            <a:r>
              <a:rPr lang="en-US" altLang="de-DE" sz="2400" dirty="0" smtClean="0"/>
              <a:t>. Almost </a:t>
            </a:r>
            <a:r>
              <a:rPr lang="en-US" altLang="de-DE" sz="2400" dirty="0"/>
              <a:t>all projects address existing functions of </a:t>
            </a:r>
            <a:r>
              <a:rPr lang="en-US" altLang="de-DE" sz="2400" dirty="0" smtClean="0"/>
              <a:t>LGUs</a:t>
            </a:r>
          </a:p>
          <a:p>
            <a:pPr marL="361950" lvl="1" indent="-333375" eaLnBrk="1" hangingPunct="1">
              <a:lnSpc>
                <a:spcPct val="80000"/>
              </a:lnSpc>
              <a:buFont typeface="Arial" charset="0"/>
              <a:buNone/>
              <a:defRPr/>
            </a:pPr>
            <a:endParaRPr lang="en-US" altLang="de-DE" sz="2400" dirty="0"/>
          </a:p>
          <a:p>
            <a:pPr marL="447675" lvl="1" indent="0" eaLnBrk="1" hangingPunct="1">
              <a:lnSpc>
                <a:spcPct val="80000"/>
              </a:lnSpc>
              <a:buFont typeface="Arial" charset="0"/>
              <a:buNone/>
              <a:defRPr/>
            </a:pPr>
            <a:r>
              <a:rPr lang="en-US" altLang="de-DE" sz="2400" dirty="0">
                <a:solidFill>
                  <a:srgbClr val="0C36BC"/>
                </a:solidFill>
              </a:rPr>
              <a:t>-&gt;</a:t>
            </a:r>
            <a:r>
              <a:rPr lang="en-US" altLang="de-DE" sz="2400" dirty="0"/>
              <a:t> </a:t>
            </a:r>
            <a:r>
              <a:rPr lang="en-US" altLang="de-DE" sz="2400" dirty="0">
                <a:solidFill>
                  <a:srgbClr val="0C36BC"/>
                </a:solidFill>
              </a:rPr>
              <a:t>The securing of </a:t>
            </a:r>
            <a:r>
              <a:rPr lang="en-US" altLang="de-DE" sz="2400" dirty="0" smtClean="0">
                <a:solidFill>
                  <a:srgbClr val="0C36BC"/>
                </a:solidFill>
              </a:rPr>
              <a:t>predictable funding </a:t>
            </a:r>
            <a:r>
              <a:rPr lang="en-US" altLang="de-DE" sz="2400" dirty="0">
                <a:solidFill>
                  <a:srgbClr val="0C36BC"/>
                </a:solidFill>
              </a:rPr>
              <a:t>to LGUs is more important than adding new functions</a:t>
            </a:r>
            <a:r>
              <a:rPr lang="en-US" altLang="de-DE" sz="2400" dirty="0" smtClean="0">
                <a:solidFill>
                  <a:srgbClr val="0C36BC"/>
                </a:solidFill>
              </a:rPr>
              <a:t>.</a:t>
            </a:r>
          </a:p>
          <a:p>
            <a:pPr marL="447675" lvl="1" indent="0" eaLnBrk="1" hangingPunct="1">
              <a:lnSpc>
                <a:spcPct val="80000"/>
              </a:lnSpc>
              <a:buFont typeface="Arial" charset="0"/>
              <a:buNone/>
              <a:defRPr/>
            </a:pPr>
            <a:endParaRPr lang="en-US" altLang="de-DE" dirty="0" smtClean="0">
              <a:solidFill>
                <a:srgbClr val="0C36BC"/>
              </a:solidFill>
            </a:endParaRPr>
          </a:p>
          <a:p>
            <a:pPr marL="361950" lvl="1" indent="-333375" eaLnBrk="1" hangingPunct="1">
              <a:lnSpc>
                <a:spcPct val="80000"/>
              </a:lnSpc>
              <a:buNone/>
              <a:defRPr/>
            </a:pPr>
            <a:r>
              <a:rPr lang="sq-AL" altLang="de-DE" sz="2000" dirty="0" smtClean="0"/>
              <a:t>6</a:t>
            </a:r>
            <a:r>
              <a:rPr lang="en-US" altLang="de-DE" sz="2000" dirty="0" smtClean="0"/>
              <a:t>.  The </a:t>
            </a:r>
            <a:r>
              <a:rPr lang="en-US" altLang="de-DE" sz="2000" dirty="0"/>
              <a:t>existing fund schemes allocate more than 200 </a:t>
            </a:r>
            <a:r>
              <a:rPr lang="en-US" altLang="de-DE" sz="2000" dirty="0" err="1"/>
              <a:t>mio</a:t>
            </a:r>
            <a:r>
              <a:rPr lang="en-US" altLang="de-DE" sz="2000" dirty="0"/>
              <a:t>. € to investment projects annually. Therefore ample possibilities to fund FAP projects exist (less than 30 </a:t>
            </a:r>
            <a:r>
              <a:rPr lang="en-US" altLang="de-DE" sz="2000" dirty="0" err="1"/>
              <a:t>mio</a:t>
            </a:r>
            <a:r>
              <a:rPr lang="en-US" altLang="de-DE" sz="2000" dirty="0"/>
              <a:t>. €/year</a:t>
            </a:r>
            <a:r>
              <a:rPr lang="en-US" altLang="de-DE" sz="2000" dirty="0" smtClean="0"/>
              <a:t>).</a:t>
            </a:r>
            <a:endParaRPr lang="en-US" altLang="de-DE" sz="2000" dirty="0"/>
          </a:p>
          <a:p>
            <a:pPr marL="361950" lvl="1" indent="-333375" eaLnBrk="1" hangingPunct="1">
              <a:lnSpc>
                <a:spcPct val="80000"/>
              </a:lnSpc>
              <a:buNone/>
              <a:defRPr/>
            </a:pPr>
            <a:endParaRPr lang="en-US" altLang="de-DE" sz="2000" dirty="0"/>
          </a:p>
          <a:p>
            <a:pPr marL="447675" lvl="1" indent="0" algn="just" eaLnBrk="1" hangingPunct="1">
              <a:lnSpc>
                <a:spcPct val="80000"/>
              </a:lnSpc>
              <a:buNone/>
              <a:defRPr/>
            </a:pPr>
            <a:r>
              <a:rPr lang="en-US" altLang="de-DE" sz="2400" dirty="0">
                <a:solidFill>
                  <a:srgbClr val="0C36BC"/>
                </a:solidFill>
              </a:rPr>
              <a:t>-&gt; </a:t>
            </a:r>
            <a:r>
              <a:rPr lang="en-US" altLang="de-DE" sz="2400" dirty="0" smtClean="0">
                <a:solidFill>
                  <a:srgbClr val="0C36BC"/>
                </a:solidFill>
              </a:rPr>
              <a:t>The local </a:t>
            </a:r>
            <a:r>
              <a:rPr lang="en-US" altLang="de-DE" sz="2400" dirty="0">
                <a:solidFill>
                  <a:srgbClr val="0C36BC"/>
                </a:solidFill>
              </a:rPr>
              <a:t>stakeholders should lobby with line ministries and strengthen their technical capacities to get access to these funds through mature of projects, such facilitation role should be entitled to a responsible institutions</a:t>
            </a:r>
          </a:p>
          <a:p>
            <a:pPr marL="447675" lvl="1" indent="0" eaLnBrk="1" hangingPunct="1">
              <a:lnSpc>
                <a:spcPct val="80000"/>
              </a:lnSpc>
              <a:buFont typeface="Arial" charset="0"/>
              <a:buNone/>
              <a:defRPr/>
            </a:pPr>
            <a:endParaRPr lang="en-US" altLang="de-DE" dirty="0">
              <a:solidFill>
                <a:srgbClr val="0C36BC"/>
              </a:solidFill>
            </a:endParaRPr>
          </a:p>
          <a:p>
            <a:pPr marL="361950" lvl="1" indent="-342900" eaLnBrk="1" hangingPunct="1">
              <a:lnSpc>
                <a:spcPct val="80000"/>
              </a:lnSpc>
              <a:buFont typeface="Arial" panose="020B0604020202020204" pitchFamily="34" charset="0"/>
              <a:buChar char="•"/>
              <a:defRPr/>
            </a:pPr>
            <a:endParaRPr lang="en-US" altLang="de-DE" sz="2400" dirty="0" smtClean="0"/>
          </a:p>
          <a:p>
            <a:pPr marL="19050" lvl="1" indent="0" eaLnBrk="1" hangingPunct="1">
              <a:lnSpc>
                <a:spcPct val="80000"/>
              </a:lnSpc>
              <a:buFont typeface="Arial" charset="0"/>
              <a:buNone/>
              <a:defRPr/>
            </a:pPr>
            <a:endParaRPr lang="en-US" altLang="de-DE" sz="2400" dirty="0"/>
          </a:p>
          <a:p>
            <a:pPr marL="447675" lvl="1" indent="0" eaLnBrk="1" hangingPunct="1">
              <a:lnSpc>
                <a:spcPct val="80000"/>
              </a:lnSpc>
              <a:buFont typeface="Arial" charset="0"/>
              <a:buNone/>
              <a:defRPr/>
            </a:pPr>
            <a:endParaRPr lang="en-US" altLang="de-DE" sz="2400" dirty="0">
              <a:solidFill>
                <a:srgbClr val="2963A9"/>
              </a:solidFill>
            </a:endParaRPr>
          </a:p>
          <a:p>
            <a:pPr marL="428625" lvl="1" indent="-428625" eaLnBrk="1" hangingPunct="1">
              <a:lnSpc>
                <a:spcPct val="80000"/>
              </a:lnSpc>
              <a:buFont typeface="Arial" panose="020B0604020202020204" pitchFamily="34" charset="0"/>
              <a:buChar char="•"/>
              <a:defRPr/>
            </a:pPr>
            <a:endParaRPr lang="en-US" altLang="de-DE" sz="2400" dirty="0" smtClean="0">
              <a:solidFill>
                <a:srgbClr val="2963A9"/>
              </a:solidFill>
            </a:endParaRPr>
          </a:p>
          <a:p>
            <a:pPr marL="0" lvl="1" indent="0" eaLnBrk="1" hangingPunct="1">
              <a:lnSpc>
                <a:spcPct val="80000"/>
              </a:lnSpc>
              <a:buFont typeface="Arial" charset="0"/>
              <a:buNone/>
              <a:defRPr/>
            </a:pPr>
            <a:endParaRPr lang="en-US" altLang="de-DE" sz="2400" dirty="0" smtClean="0">
              <a:solidFill>
                <a:srgbClr val="2963A9"/>
              </a:solidFill>
            </a:endParaRPr>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948264" y="476672"/>
            <a:ext cx="2016224" cy="720080"/>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414094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CH" altLang="de-DE" sz="3600" dirty="0" smtClean="0"/>
              <a:t>5. Conclusions and Recommendations</a:t>
            </a:r>
          </a:p>
        </p:txBody>
      </p:sp>
      <p:sp>
        <p:nvSpPr>
          <p:cNvPr id="12291" name="Content Placeholder 2"/>
          <p:cNvSpPr txBox="1">
            <a:spLocks/>
          </p:cNvSpPr>
          <p:nvPr/>
        </p:nvSpPr>
        <p:spPr bwMode="auto">
          <a:xfrm>
            <a:off x="457200" y="20574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1950" lvl="1" indent="-361950" eaLnBrk="1" hangingPunct="1">
              <a:lnSpc>
                <a:spcPct val="80000"/>
              </a:lnSpc>
              <a:buFont typeface="Arial" charset="0"/>
              <a:buNone/>
              <a:defRPr/>
            </a:pPr>
            <a:r>
              <a:rPr lang="sq-AL" altLang="de-DE" sz="2400" dirty="0" smtClean="0"/>
              <a:t>7</a:t>
            </a:r>
            <a:r>
              <a:rPr lang="en-US" altLang="de-DE" sz="2400" dirty="0" smtClean="0"/>
              <a:t>.  The </a:t>
            </a:r>
            <a:r>
              <a:rPr lang="en-US" altLang="de-DE" sz="2400" dirty="0"/>
              <a:t>level of unconditional transfers (11.4 </a:t>
            </a:r>
            <a:r>
              <a:rPr lang="en-US" altLang="de-DE" sz="2400" dirty="0" err="1"/>
              <a:t>mio</a:t>
            </a:r>
            <a:r>
              <a:rPr lang="en-US" altLang="de-DE" sz="2400" dirty="0"/>
              <a:t>. for </a:t>
            </a:r>
            <a:r>
              <a:rPr lang="en-US" altLang="de-DE" sz="2400" dirty="0" smtClean="0"/>
              <a:t>the 8 FAPs) </a:t>
            </a:r>
            <a:r>
              <a:rPr lang="en-US" altLang="de-DE" sz="2400" dirty="0"/>
              <a:t>is relatively low compared to the mandatory functions of the </a:t>
            </a:r>
            <a:r>
              <a:rPr lang="en-US" altLang="de-DE" sz="2400" dirty="0" smtClean="0"/>
              <a:t>LGUs and the investment budgets (13.4 </a:t>
            </a:r>
            <a:r>
              <a:rPr lang="en-US" altLang="de-DE" sz="2400" dirty="0" err="1" smtClean="0"/>
              <a:t>mio</a:t>
            </a:r>
            <a:r>
              <a:rPr lang="en-US" altLang="de-DE" sz="2400" dirty="0" smtClean="0"/>
              <a:t>)</a:t>
            </a:r>
            <a:endParaRPr lang="en-US" altLang="de-DE" sz="2400" dirty="0"/>
          </a:p>
          <a:p>
            <a:pPr marL="542925" lvl="1" indent="0" eaLnBrk="1" hangingPunct="1">
              <a:lnSpc>
                <a:spcPct val="80000"/>
              </a:lnSpc>
              <a:buFont typeface="Arial" charset="0"/>
              <a:buNone/>
              <a:defRPr/>
            </a:pPr>
            <a:r>
              <a:rPr lang="en-US" altLang="de-DE" sz="2400" dirty="0">
                <a:solidFill>
                  <a:srgbClr val="0C36BC"/>
                </a:solidFill>
              </a:rPr>
              <a:t>-&gt; there is a need to increase the pool of unconditional transfers, to revise the allocation criteria and to strengthen control </a:t>
            </a:r>
            <a:r>
              <a:rPr lang="en-US" altLang="de-DE" sz="2400" dirty="0" smtClean="0">
                <a:solidFill>
                  <a:srgbClr val="0C36BC"/>
                </a:solidFill>
              </a:rPr>
              <a:t>mechanism</a:t>
            </a:r>
          </a:p>
          <a:p>
            <a:pPr marL="542925" lvl="1" indent="0" eaLnBrk="1" hangingPunct="1">
              <a:lnSpc>
                <a:spcPct val="80000"/>
              </a:lnSpc>
              <a:buFont typeface="Arial" charset="0"/>
              <a:buNone/>
              <a:defRPr/>
            </a:pPr>
            <a:endParaRPr lang="en-US" altLang="de-DE" sz="2400" dirty="0"/>
          </a:p>
          <a:p>
            <a:pPr marL="361950" lvl="1" indent="-361950" eaLnBrk="1" hangingPunct="1">
              <a:lnSpc>
                <a:spcPct val="80000"/>
              </a:lnSpc>
              <a:buFont typeface="Arial" charset="0"/>
              <a:buNone/>
              <a:defRPr/>
            </a:pPr>
            <a:r>
              <a:rPr lang="sq-AL" altLang="de-DE" sz="2400" dirty="0"/>
              <a:t>8</a:t>
            </a:r>
            <a:r>
              <a:rPr lang="en-US" altLang="de-DE" sz="2400" dirty="0" smtClean="0"/>
              <a:t>.  The challenges regarding the social cohesion in the LGU will remain. There is a risk that some sub-units will not be represented in the new LGU (council). </a:t>
            </a:r>
          </a:p>
          <a:p>
            <a:pPr marL="542925" lvl="1" indent="0" eaLnBrk="1" hangingPunct="1">
              <a:lnSpc>
                <a:spcPct val="80000"/>
              </a:lnSpc>
              <a:buFont typeface="Arial" charset="0"/>
              <a:buNone/>
              <a:defRPr/>
            </a:pPr>
            <a:r>
              <a:rPr lang="en-US" altLang="de-DE" sz="2400" dirty="0" smtClean="0">
                <a:solidFill>
                  <a:srgbClr val="0C36BC"/>
                </a:solidFill>
              </a:rPr>
              <a:t>-&gt; FAPs and their projects must avoid to foster imbalances or social and economic disparities </a:t>
            </a:r>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948264" y="476672"/>
            <a:ext cx="2016224" cy="723478"/>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844312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8068" y="3049587"/>
            <a:ext cx="6336704" cy="1015663"/>
          </a:xfrm>
          <a:prstGeom prst="rect">
            <a:avLst/>
          </a:prstGeom>
          <a:noFill/>
          <a:scene3d>
            <a:camera prst="perspectiveLeft"/>
            <a:lightRig rig="threePt" dir="t"/>
          </a:scene3d>
        </p:spPr>
        <p:txBody>
          <a:bodyPr wrap="square" rtlCol="0">
            <a:spAutoFit/>
          </a:bodyPr>
          <a:lstStyle/>
          <a:p>
            <a:pPr algn="r"/>
            <a:r>
              <a:rPr lang="en-US" sz="6000" dirty="0" smtClean="0">
                <a:solidFill>
                  <a:srgbClr val="651115"/>
                </a:solidFill>
                <a:latin typeface="Arial" panose="020B0604020202020204" pitchFamily="34" charset="0"/>
                <a:cs typeface="Arial" panose="020B0604020202020204" pitchFamily="34" charset="0"/>
              </a:rPr>
              <a:t>Thank you!</a:t>
            </a:r>
            <a:endParaRPr lang="en-US" sz="6000" dirty="0">
              <a:solidFill>
                <a:srgbClr val="651115"/>
              </a:solidFill>
              <a:latin typeface="Arial" panose="020B0604020202020204" pitchFamily="34" charset="0"/>
              <a:cs typeface="Arial" panose="020B0604020202020204" pitchFamily="34" charset="0"/>
            </a:endParaRPr>
          </a:p>
        </p:txBody>
      </p:sp>
      <p:cxnSp>
        <p:nvCxnSpPr>
          <p:cNvPr id="4" name="Straight Connector 3"/>
          <p:cNvCxnSpPr/>
          <p:nvPr/>
        </p:nvCxnSpPr>
        <p:spPr bwMode="auto">
          <a:xfrm flipV="1">
            <a:off x="2987824" y="3212976"/>
            <a:ext cx="3718193" cy="131822"/>
          </a:xfrm>
          <a:prstGeom prst="line">
            <a:avLst/>
          </a:prstGeom>
          <a:noFill/>
          <a:ln w="9525" cap="flat" cmpd="sng" algn="ctr">
            <a:noFill/>
            <a:prstDash val="solid"/>
            <a:round/>
            <a:headEnd type="none" w="med" len="med"/>
            <a:tailEnd type="none" w="med" len="med"/>
          </a:ln>
          <a:effectLst/>
        </p:spPr>
      </p:cxnSp>
      <p:sp>
        <p:nvSpPr>
          <p:cNvPr id="16" name="Rectangle 4"/>
          <p:cNvSpPr txBox="1">
            <a:spLocks noChangeArrowheads="1"/>
          </p:cNvSpPr>
          <p:nvPr/>
        </p:nvSpPr>
        <p:spPr bwMode="auto">
          <a:xfrm>
            <a:off x="6921" y="332656"/>
            <a:ext cx="4968552" cy="432048"/>
          </a:xfrm>
          <a:prstGeom prst="rect">
            <a:avLst/>
          </a:prstGeom>
          <a:solidFill>
            <a:srgbClr val="550F12"/>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666000" tIns="46800" rIns="0" bIns="46800" numCol="1" anchor="ctr" anchorCtr="0" compatLnSpc="1">
            <a:prstTxWarp prst="textNoShape">
              <a:avLst/>
            </a:prstTxWarp>
          </a:bodyPr>
          <a:lstStyle>
            <a:defPPr>
              <a:defRPr lang="de-CH"/>
            </a:defPPr>
            <a:lvl1pPr eaLnBrk="1" hangingPunct="1">
              <a:defRPr sz="1800" kern="0">
                <a:solidFill>
                  <a:schemeClr val="bg1"/>
                </a:solidFill>
                <a:latin typeface="+mj-lt"/>
                <a:ea typeface="MS PGothic" pitchFamily="34" charset="-128"/>
                <a:cs typeface="+mj-cs"/>
              </a:defRPr>
            </a:lvl1pPr>
            <a:lvl2pPr>
              <a:defRPr sz="3200">
                <a:solidFill>
                  <a:schemeClr val="bg1"/>
                </a:solidFill>
                <a:latin typeface="Arial Narrow" pitchFamily="-64" charset="0"/>
                <a:ea typeface="MS PGothic" pitchFamily="34" charset="-128"/>
              </a:defRPr>
            </a:lvl2pPr>
            <a:lvl3pPr>
              <a:defRPr sz="3200">
                <a:solidFill>
                  <a:schemeClr val="bg1"/>
                </a:solidFill>
                <a:latin typeface="Arial Narrow" pitchFamily="-64" charset="0"/>
                <a:ea typeface="MS PGothic" pitchFamily="34" charset="-128"/>
              </a:defRPr>
            </a:lvl3pPr>
            <a:lvl4pPr>
              <a:defRPr sz="3200">
                <a:solidFill>
                  <a:schemeClr val="bg1"/>
                </a:solidFill>
                <a:latin typeface="Arial Narrow" pitchFamily="-64" charset="0"/>
                <a:ea typeface="MS PGothic" pitchFamily="34" charset="-128"/>
              </a:defRPr>
            </a:lvl4pPr>
            <a:lvl5pPr>
              <a:defRPr sz="3200">
                <a:solidFill>
                  <a:schemeClr val="bg1"/>
                </a:solidFill>
                <a:latin typeface="Arial Narrow" pitchFamily="-64" charset="0"/>
                <a:ea typeface="MS PGothic" pitchFamily="34" charset="-128"/>
              </a:defRPr>
            </a:lvl5pPr>
            <a:lvl6pPr marL="457200" fontAlgn="base">
              <a:spcBef>
                <a:spcPct val="0"/>
              </a:spcBef>
              <a:spcAft>
                <a:spcPct val="0"/>
              </a:spcAft>
              <a:defRPr sz="3200">
                <a:solidFill>
                  <a:schemeClr val="bg1"/>
                </a:solidFill>
                <a:latin typeface="Arial Narrow" pitchFamily="-64" charset="0"/>
                <a:ea typeface="ＭＳ Ｐゴシック" pitchFamily="-64" charset="-128"/>
              </a:defRPr>
            </a:lvl6pPr>
            <a:lvl7pPr marL="914400" fontAlgn="base">
              <a:spcBef>
                <a:spcPct val="0"/>
              </a:spcBef>
              <a:spcAft>
                <a:spcPct val="0"/>
              </a:spcAft>
              <a:defRPr sz="3200">
                <a:solidFill>
                  <a:schemeClr val="bg1"/>
                </a:solidFill>
                <a:latin typeface="Arial Narrow" pitchFamily="-64" charset="0"/>
                <a:ea typeface="ＭＳ Ｐゴシック" pitchFamily="-64" charset="-128"/>
              </a:defRPr>
            </a:lvl7pPr>
            <a:lvl8pPr marL="1371600" fontAlgn="base">
              <a:spcBef>
                <a:spcPct val="0"/>
              </a:spcBef>
              <a:spcAft>
                <a:spcPct val="0"/>
              </a:spcAft>
              <a:defRPr sz="3200">
                <a:solidFill>
                  <a:schemeClr val="bg1"/>
                </a:solidFill>
                <a:latin typeface="Arial Narrow" pitchFamily="-64" charset="0"/>
                <a:ea typeface="ＭＳ Ｐゴシック" pitchFamily="-64" charset="-128"/>
              </a:defRPr>
            </a:lvl8pPr>
            <a:lvl9pPr marL="1828800" fontAlgn="base">
              <a:spcBef>
                <a:spcPct val="0"/>
              </a:spcBef>
              <a:spcAft>
                <a:spcPct val="0"/>
              </a:spcAft>
              <a:defRPr sz="3200">
                <a:solidFill>
                  <a:schemeClr val="bg1"/>
                </a:solidFill>
                <a:latin typeface="Arial Narrow" pitchFamily="-64" charset="0"/>
                <a:ea typeface="ＭＳ Ｐゴシック" pitchFamily="-64" charset="-128"/>
              </a:defRPr>
            </a:lvl9pPr>
          </a:lstStyle>
          <a:p>
            <a:r>
              <a:rPr lang="de-CH" altLang="en-US" dirty="0" smtClean="0"/>
              <a:t>Functional Areas</a:t>
            </a:r>
            <a:r>
              <a:rPr lang="sq-AL" altLang="en-US" dirty="0" smtClean="0"/>
              <a:t> Program</a:t>
            </a:r>
            <a:endParaRPr lang="de-CH" altLang="en-US" dirty="0"/>
          </a:p>
        </p:txBody>
      </p:sp>
      <p:sp>
        <p:nvSpPr>
          <p:cNvPr id="12" name="Subtitle 2"/>
          <p:cNvSpPr txBox="1">
            <a:spLocks/>
          </p:cNvSpPr>
          <p:nvPr/>
        </p:nvSpPr>
        <p:spPr>
          <a:xfrm>
            <a:off x="0" y="6597352"/>
            <a:ext cx="9144000" cy="288032"/>
          </a:xfrm>
          <a:prstGeom prst="rect">
            <a:avLst/>
          </a:prstGeom>
          <a:solidFill>
            <a:srgbClr val="550F12"/>
          </a:solidFill>
        </p:spPr>
        <p:txBody>
          <a:bodyPr vert="horz" lIns="91440" tIns="45720" rIns="91440" bIns="45720" rtlCol="0">
            <a:normAutofit fontScale="55000" lnSpcReduction="20000"/>
          </a:bodyPr>
          <a:lstStyle/>
          <a:p>
            <a:pPr lvl="0" eaLnBrk="1" fontAlgn="auto" hangingPunct="1">
              <a:spcBef>
                <a:spcPct val="20000"/>
              </a:spcBef>
              <a:spcAft>
                <a:spcPts val="0"/>
              </a:spcAf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 </a:t>
            </a:r>
            <a:r>
              <a:rPr lang="en-US" sz="2000" dirty="0" err="1">
                <a:solidFill>
                  <a:schemeClr val="bg1"/>
                </a:solidFill>
                <a:latin typeface="+mn-lt"/>
                <a:ea typeface="+mn-ea"/>
              </a:rPr>
              <a:t>Programme</a:t>
            </a:r>
            <a:r>
              <a:rPr lang="en-US" sz="2000" dirty="0">
                <a:solidFill>
                  <a:schemeClr val="bg1"/>
                </a:solidFill>
                <a:latin typeface="+mn-lt"/>
                <a:ea typeface="+mn-ea"/>
              </a:rPr>
              <a:t> for </a:t>
            </a:r>
            <a:r>
              <a:rPr lang="en-US" sz="2000" dirty="0" smtClean="0">
                <a:solidFill>
                  <a:schemeClr val="bg1"/>
                </a:solidFill>
                <a:latin typeface="+mn-lt"/>
                <a:ea typeface="+mn-ea"/>
              </a:rPr>
              <a:t>Decentralization and Local </a:t>
            </a:r>
            <a:r>
              <a:rPr lang="en-US" sz="2000" dirty="0">
                <a:solidFill>
                  <a:schemeClr val="bg1"/>
                </a:solidFill>
                <a:latin typeface="+mn-lt"/>
                <a:ea typeface="+mn-ea"/>
              </a:rPr>
              <a:t>Development </a:t>
            </a:r>
            <a:r>
              <a:rPr lang="en-US" sz="2000" dirty="0" smtClean="0">
                <a:solidFill>
                  <a:schemeClr val="bg1"/>
                </a:solidFill>
                <a:latin typeface="+mn-lt"/>
                <a:ea typeface="+mn-ea"/>
              </a:rPr>
              <a:t>(</a:t>
            </a:r>
            <a:r>
              <a:rPr lang="en-US" sz="2000" dirty="0">
                <a:solidFill>
                  <a:schemeClr val="bg1"/>
                </a:solidFill>
                <a:latin typeface="+mn-lt"/>
                <a:ea typeface="+mn-ea"/>
              </a:rPr>
              <a:t>dldp)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www.dldp.al     |      www.km.dldp.al     |     dldp@helvetas.org</a:t>
            </a:r>
          </a:p>
        </p:txBody>
      </p:sp>
      <p:pic>
        <p:nvPicPr>
          <p:cNvPr id="13" name="Picture 3" descr="C:\Users\Augerto\Desktop\shqiperia01.png"/>
          <p:cNvPicPr>
            <a:picLocks noChangeAspect="1" noChangeArrowheads="1"/>
          </p:cNvPicPr>
          <p:nvPr/>
        </p:nvPicPr>
        <p:blipFill rotWithShape="1">
          <a:blip r:embed="rId3" cstate="print"/>
          <a:srcRect l="-3176" t="15110" r="7512" b="-4397"/>
          <a:stretch/>
        </p:blipFill>
        <p:spPr bwMode="auto">
          <a:xfrm>
            <a:off x="6391230" y="0"/>
            <a:ext cx="2780592" cy="170080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004" t="6216" r="52834" b="5034"/>
          <a:stretch/>
        </p:blipFill>
        <p:spPr>
          <a:xfrm>
            <a:off x="266700" y="726900"/>
            <a:ext cx="2792828" cy="5870452"/>
          </a:xfrm>
          <a:prstGeom prst="rect">
            <a:avLst/>
          </a:prstGeom>
        </p:spPr>
      </p:pic>
      <p:pic>
        <p:nvPicPr>
          <p:cNvPr id="10" name="Picture 2" descr="C:\Users\User1\Desktop\fap 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56" t="1361" r="56" b="-1361"/>
          <a:stretch/>
        </p:blipFill>
        <p:spPr bwMode="auto">
          <a:xfrm>
            <a:off x="7164287" y="116632"/>
            <a:ext cx="1951773" cy="122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17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rtlCol="0">
            <a:noAutofit/>
          </a:bodyPr>
          <a:lstStyle/>
          <a:p>
            <a:pPr eaLnBrk="1" fontAlgn="auto" hangingPunct="1">
              <a:spcAft>
                <a:spcPts val="0"/>
              </a:spcAft>
              <a:defRPr/>
            </a:pPr>
            <a:r>
              <a:rPr lang="en-US" sz="3600" dirty="0" smtClean="0">
                <a:effectLst>
                  <a:outerShdw blurRad="38100" dist="38100" dir="2700000" algn="tl">
                    <a:srgbClr val="C0C0C0"/>
                  </a:outerShdw>
                </a:effectLst>
              </a:rPr>
              <a:t>1. Background</a:t>
            </a:r>
          </a:p>
        </p:txBody>
      </p:sp>
      <p:sp>
        <p:nvSpPr>
          <p:cNvPr id="4099" name="Content Placeholder 2"/>
          <p:cNvSpPr>
            <a:spLocks noGrp="1"/>
          </p:cNvSpPr>
          <p:nvPr>
            <p:ph sz="quarter" idx="10"/>
          </p:nvPr>
        </p:nvSpPr>
        <p:spPr>
          <a:xfrm>
            <a:off x="457200" y="2604864"/>
            <a:ext cx="8229600" cy="3200400"/>
          </a:xfrm>
        </p:spPr>
        <p:txBody>
          <a:bodyPr/>
          <a:lstStyle/>
          <a:p>
            <a:pPr marL="514350" lvl="1" indent="-514350" eaLnBrk="1" hangingPunct="1">
              <a:lnSpc>
                <a:spcPct val="80000"/>
              </a:lnSpc>
              <a:buFont typeface="Arial" charset="0"/>
              <a:buChar char="•"/>
            </a:pPr>
            <a:r>
              <a:rPr lang="en-US" altLang="de-DE" sz="2400" dirty="0" smtClean="0"/>
              <a:t>8 Functional Areas (FA) selected in </a:t>
            </a:r>
            <a:br>
              <a:rPr lang="en-US" altLang="de-DE" sz="2400" dirty="0" smtClean="0"/>
            </a:br>
            <a:r>
              <a:rPr lang="en-US" altLang="de-DE" sz="2400" dirty="0" smtClean="0"/>
              <a:t>the 5 Regions of Northern Albania</a:t>
            </a:r>
          </a:p>
          <a:p>
            <a:pPr marL="0" lvl="1" indent="0" eaLnBrk="1" hangingPunct="1">
              <a:lnSpc>
                <a:spcPct val="80000"/>
              </a:lnSpc>
              <a:buNone/>
            </a:pPr>
            <a:endParaRPr lang="en-US" altLang="de-DE" sz="2400" dirty="0"/>
          </a:p>
          <a:p>
            <a:pPr marL="0" lvl="1" indent="0" eaLnBrk="1" hangingPunct="1">
              <a:lnSpc>
                <a:spcPct val="80000"/>
              </a:lnSpc>
              <a:buNone/>
            </a:pPr>
            <a:endParaRPr lang="en-US" altLang="de-DE" sz="2400" dirty="0" smtClean="0"/>
          </a:p>
          <a:p>
            <a:pPr marL="514350" lvl="1" indent="-514350" eaLnBrk="1" hangingPunct="1">
              <a:lnSpc>
                <a:spcPct val="80000"/>
              </a:lnSpc>
              <a:buFont typeface="Arial" charset="0"/>
              <a:buChar char="•"/>
            </a:pPr>
            <a:r>
              <a:rPr lang="en-US" altLang="de-DE" sz="2400" dirty="0" smtClean="0"/>
              <a:t>Elaboration of 10-15 project ideas </a:t>
            </a:r>
            <a:br>
              <a:rPr lang="en-US" altLang="de-DE" sz="2400" dirty="0" smtClean="0"/>
            </a:br>
            <a:r>
              <a:rPr lang="en-US" altLang="de-DE" sz="2400" dirty="0" smtClean="0"/>
              <a:t>for each FA</a:t>
            </a:r>
          </a:p>
          <a:p>
            <a:pPr marL="514350" lvl="1" indent="-514350" eaLnBrk="1" hangingPunct="1">
              <a:lnSpc>
                <a:spcPct val="80000"/>
              </a:lnSpc>
              <a:buFont typeface="Arial" charset="0"/>
              <a:buAutoNum type="arabicPeriod"/>
            </a:pPr>
            <a:endParaRPr lang="en-US" altLang="de-DE" sz="3200" dirty="0" smtClean="0"/>
          </a:p>
        </p:txBody>
      </p:sp>
      <p:pic>
        <p:nvPicPr>
          <p:cNvPr id="4100" name="Picture 4" descr="C:\Users\Dieter Zürcher\Desktop\Review FPAs and Projects\Bericht\Map FAs of dld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1670050"/>
            <a:ext cx="2665413"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bwMode="auto">
          <a:xfrm>
            <a:off x="6516216" y="83219"/>
            <a:ext cx="2520280" cy="1107406"/>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03928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323528" y="2057400"/>
            <a:ext cx="8229600" cy="410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indent="0" eaLnBrk="1" hangingPunct="1">
              <a:lnSpc>
                <a:spcPct val="80000"/>
              </a:lnSpc>
              <a:buFont typeface="Arial" charset="0"/>
              <a:buNone/>
              <a:defRPr/>
            </a:pPr>
            <a:r>
              <a:rPr lang="en-US" altLang="de-DE" sz="2400" b="1" dirty="0" smtClean="0"/>
              <a:t>Financial Volume of the 105 projects (10-17 per FA)</a:t>
            </a:r>
          </a:p>
          <a:p>
            <a:pPr marL="0" lvl="1" indent="0" eaLnBrk="1" hangingPunct="1">
              <a:lnSpc>
                <a:spcPct val="80000"/>
              </a:lnSpc>
              <a:buFont typeface="Arial" charset="0"/>
              <a:buNone/>
              <a:defRPr/>
            </a:pPr>
            <a:endParaRPr lang="en-US" altLang="de-DE" sz="3200" dirty="0" smtClean="0"/>
          </a:p>
          <a:p>
            <a:pPr lvl="1" eaLnBrk="1" hangingPunct="1">
              <a:lnSpc>
                <a:spcPct val="80000"/>
              </a:lnSpc>
              <a:defRPr/>
            </a:pPr>
            <a:r>
              <a:rPr lang="en-US" altLang="de-DE" sz="2400" dirty="0" smtClean="0"/>
              <a:t>Total fund requirement is</a:t>
            </a:r>
            <a:br>
              <a:rPr lang="en-US" altLang="de-DE" sz="2400" dirty="0" smtClean="0"/>
            </a:br>
            <a:r>
              <a:rPr lang="en-US" altLang="de-DE" sz="2400" dirty="0" smtClean="0"/>
              <a:t> 39.1 </a:t>
            </a:r>
            <a:r>
              <a:rPr lang="en-US" altLang="de-DE" sz="2400" dirty="0" err="1" smtClean="0"/>
              <a:t>mio</a:t>
            </a:r>
            <a:r>
              <a:rPr lang="en-US" altLang="de-DE" sz="2400" dirty="0" smtClean="0"/>
              <a:t>. €</a:t>
            </a:r>
          </a:p>
          <a:p>
            <a:pPr lvl="1" eaLnBrk="1" hangingPunct="1">
              <a:lnSpc>
                <a:spcPct val="80000"/>
              </a:lnSpc>
              <a:defRPr/>
            </a:pPr>
            <a:r>
              <a:rPr lang="en-US" altLang="de-DE" sz="2400" dirty="0" smtClean="0"/>
              <a:t>Four projects are bigger </a:t>
            </a:r>
            <a:br>
              <a:rPr lang="en-US" altLang="de-DE" sz="2400" dirty="0" smtClean="0"/>
            </a:br>
            <a:r>
              <a:rPr lang="en-US" altLang="de-DE" sz="2400" dirty="0" smtClean="0"/>
              <a:t>than 2 </a:t>
            </a:r>
            <a:r>
              <a:rPr lang="en-US" altLang="de-DE" sz="2400" dirty="0" err="1" smtClean="0"/>
              <a:t>mio</a:t>
            </a:r>
            <a:r>
              <a:rPr lang="en-US" altLang="de-DE" sz="2400" dirty="0" smtClean="0"/>
              <a:t>. €</a:t>
            </a:r>
          </a:p>
          <a:p>
            <a:pPr lvl="1" eaLnBrk="1" hangingPunct="1">
              <a:lnSpc>
                <a:spcPct val="80000"/>
              </a:lnSpc>
              <a:defRPr/>
            </a:pPr>
            <a:r>
              <a:rPr lang="en-US" altLang="de-DE" sz="2400" dirty="0" smtClean="0"/>
              <a:t>Three roads cost 17.8 </a:t>
            </a:r>
            <a:r>
              <a:rPr lang="en-US" altLang="de-DE" sz="2400" dirty="0" err="1" smtClean="0"/>
              <a:t>mio</a:t>
            </a:r>
            <a:r>
              <a:rPr lang="en-US" altLang="de-DE" sz="2400" dirty="0" smtClean="0"/>
              <a:t>. €</a:t>
            </a:r>
          </a:p>
          <a:p>
            <a:pPr lvl="1" eaLnBrk="1" hangingPunct="1">
              <a:lnSpc>
                <a:spcPct val="80000"/>
              </a:lnSpc>
              <a:defRPr/>
            </a:pPr>
            <a:r>
              <a:rPr lang="en-US" altLang="de-DE" sz="2400" dirty="0"/>
              <a:t> </a:t>
            </a:r>
            <a:r>
              <a:rPr lang="en-US" altLang="de-DE" sz="2400" dirty="0" smtClean="0"/>
              <a:t>¾ of projects are smaller </a:t>
            </a:r>
            <a:br>
              <a:rPr lang="en-US" altLang="de-DE" sz="2400" dirty="0" smtClean="0"/>
            </a:br>
            <a:r>
              <a:rPr lang="en-US" altLang="de-DE" sz="2400" dirty="0"/>
              <a:t> </a:t>
            </a:r>
            <a:r>
              <a:rPr lang="en-US" altLang="de-DE" sz="2400" dirty="0" smtClean="0"/>
              <a:t>than 0.3 </a:t>
            </a:r>
            <a:r>
              <a:rPr lang="en-US" altLang="de-DE" sz="2400" dirty="0" err="1" smtClean="0"/>
              <a:t>mio</a:t>
            </a:r>
            <a:r>
              <a:rPr lang="en-US" altLang="de-DE" sz="2400" dirty="0" smtClean="0"/>
              <a:t> € !</a:t>
            </a:r>
          </a:p>
          <a:p>
            <a:pPr lvl="1" eaLnBrk="1" hangingPunct="1">
              <a:lnSpc>
                <a:spcPct val="80000"/>
              </a:lnSpc>
              <a:defRPr/>
            </a:pPr>
            <a:r>
              <a:rPr lang="en-US" altLang="de-DE" sz="2400" dirty="0"/>
              <a:t>The overall estimated budget requirement for the best ranked project per FA (8) is 2.8 </a:t>
            </a:r>
            <a:r>
              <a:rPr lang="en-US" altLang="de-DE" sz="2400" dirty="0" err="1"/>
              <a:t>mio</a:t>
            </a:r>
            <a:r>
              <a:rPr lang="en-US" altLang="de-DE" sz="2400" dirty="0"/>
              <a:t>. € for the top three projects (24) is 5.4 </a:t>
            </a:r>
            <a:r>
              <a:rPr lang="en-US" altLang="de-DE" sz="2400" dirty="0" err="1"/>
              <a:t>mio</a:t>
            </a:r>
            <a:r>
              <a:rPr lang="en-US" altLang="de-DE" sz="2400" dirty="0"/>
              <a:t> €</a:t>
            </a:r>
          </a:p>
          <a:p>
            <a:pPr marL="0" lvl="1" indent="0" eaLnBrk="1" hangingPunct="1">
              <a:lnSpc>
                <a:spcPct val="80000"/>
              </a:lnSpc>
              <a:buNone/>
              <a:defRPr/>
            </a:pPr>
            <a:endParaRPr lang="en-US" altLang="de-DE" sz="2400" dirty="0" smtClean="0"/>
          </a:p>
          <a:p>
            <a:pPr marL="0" lvl="1" indent="0" eaLnBrk="1" hangingPunct="1">
              <a:lnSpc>
                <a:spcPct val="80000"/>
              </a:lnSpc>
              <a:buNone/>
              <a:defRPr/>
            </a:pPr>
            <a:endParaRPr lang="en-US" altLang="de-DE" sz="2400" dirty="0" smtClean="0"/>
          </a:p>
          <a:p>
            <a:pPr marL="354013" lvl="1" indent="-354013" eaLnBrk="1" hangingPunct="1">
              <a:lnSpc>
                <a:spcPct val="80000"/>
              </a:lnSpc>
              <a:buFont typeface="Arial" panose="020B0604020202020204" pitchFamily="34" charset="0"/>
              <a:buChar char="•"/>
              <a:defRPr/>
            </a:pPr>
            <a:endParaRPr lang="en-US" altLang="de-DE" sz="2400" dirty="0" smtClean="0"/>
          </a:p>
          <a:p>
            <a:pPr marL="354013" lvl="1" indent="-354013" eaLnBrk="1" hangingPunct="1">
              <a:lnSpc>
                <a:spcPct val="80000"/>
              </a:lnSpc>
              <a:buFont typeface="Arial" panose="020B0604020202020204" pitchFamily="34" charset="0"/>
              <a:buChar char="•"/>
              <a:defRPr/>
            </a:pPr>
            <a:endParaRPr lang="en-US" altLang="de-DE" sz="2400" dirty="0" smtClean="0"/>
          </a:p>
          <a:p>
            <a:pPr marL="354013" lvl="1" indent="-354013" eaLnBrk="1" hangingPunct="1">
              <a:lnSpc>
                <a:spcPct val="80000"/>
              </a:lnSpc>
              <a:buFont typeface="Arial" panose="020B0604020202020204" pitchFamily="34" charset="0"/>
              <a:buChar char="•"/>
              <a:defRPr/>
            </a:pPr>
            <a:endParaRPr lang="en-US" altLang="de-DE" sz="2400" dirty="0" smtClean="0"/>
          </a:p>
          <a:p>
            <a:pPr lvl="1" eaLnBrk="1" hangingPunct="1">
              <a:lnSpc>
                <a:spcPct val="80000"/>
              </a:lnSpc>
              <a:buFont typeface="Arial" panose="020B0604020202020204" pitchFamily="34" charset="0"/>
              <a:buChar char="•"/>
              <a:defRPr/>
            </a:pPr>
            <a:endParaRPr lang="en-US" altLang="de-DE" sz="2400" dirty="0"/>
          </a:p>
          <a:p>
            <a:pPr lvl="1" eaLnBrk="1" hangingPunct="1">
              <a:lnSpc>
                <a:spcPct val="80000"/>
              </a:lnSpc>
              <a:buFont typeface="Arial" panose="020B0604020202020204" pitchFamily="34" charset="0"/>
              <a:buChar char="•"/>
              <a:defRPr/>
            </a:pPr>
            <a:endParaRPr lang="en-US" altLang="de-DE" sz="2400" dirty="0" smtClean="0"/>
          </a:p>
        </p:txBody>
      </p:sp>
      <p:sp>
        <p:nvSpPr>
          <p:cNvPr id="3" name="Title 1"/>
          <p:cNvSpPr txBox="1">
            <a:spLocks/>
          </p:cNvSpPr>
          <p:nvPr/>
        </p:nvSpPr>
        <p:spPr>
          <a:xfrm>
            <a:off x="457200" y="1219200"/>
            <a:ext cx="8229600" cy="838200"/>
          </a:xfrm>
          <a:prstGeom prst="rect">
            <a:avLst/>
          </a:prstGeom>
        </p:spPr>
        <p:txBody>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dirty="0">
                <a:effectLst>
                  <a:outerShdw blurRad="38100" dist="38100" dir="2700000" algn="tl">
                    <a:srgbClr val="C0C0C0"/>
                  </a:outerShdw>
                </a:effectLst>
              </a:rPr>
              <a:t>2</a:t>
            </a:r>
            <a:r>
              <a:rPr lang="en-US" sz="3600" dirty="0" smtClean="0">
                <a:effectLst>
                  <a:outerShdw blurRad="38100" dist="38100" dir="2700000" algn="tl">
                    <a:srgbClr val="C0C0C0"/>
                  </a:outerShdw>
                </a:effectLst>
              </a:rPr>
              <a:t>. Project characteristics</a:t>
            </a:r>
          </a:p>
        </p:txBody>
      </p:sp>
      <p:graphicFrame>
        <p:nvGraphicFramePr>
          <p:cNvPr id="4" name="Diagramm 3"/>
          <p:cNvGraphicFramePr>
            <a:graphicFrameLocks/>
          </p:cNvGraphicFramePr>
          <p:nvPr>
            <p:extLst>
              <p:ext uri="{D42A27DB-BD31-4B8C-83A1-F6EECF244321}">
                <p14:modId xmlns:p14="http://schemas.microsoft.com/office/powerpoint/2010/main" val="2982597475"/>
              </p:ext>
            </p:extLst>
          </p:nvPr>
        </p:nvGraphicFramePr>
        <p:xfrm>
          <a:off x="4860032" y="2514600"/>
          <a:ext cx="4055368" cy="27146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bwMode="auto">
          <a:xfrm>
            <a:off x="6948264" y="476672"/>
            <a:ext cx="2016224" cy="648072"/>
          </a:xfrm>
          <a:prstGeom prst="rect">
            <a:avLst/>
          </a:prstGeom>
          <a:solidFill>
            <a:schemeClr val="accent3"/>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17" name="Rectangle 16"/>
          <p:cNvSpPr/>
          <p:nvPr/>
        </p:nvSpPr>
        <p:spPr bwMode="auto">
          <a:xfrm>
            <a:off x="6516216" y="149100"/>
            <a:ext cx="2520280" cy="1695724"/>
          </a:xfrm>
          <a:prstGeom prst="rect">
            <a:avLst/>
          </a:prstGeom>
          <a:solidFill>
            <a:srgbClr val="FFFFFF"/>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182487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626453708"/>
              </p:ext>
            </p:extLst>
          </p:nvPr>
        </p:nvGraphicFramePr>
        <p:xfrm>
          <a:off x="323528" y="1268760"/>
          <a:ext cx="8545215"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bwMode="auto">
          <a:xfrm>
            <a:off x="6948264" y="404664"/>
            <a:ext cx="2016224" cy="720080"/>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a:xfrm>
            <a:off x="0" y="457200"/>
            <a:ext cx="7668344" cy="641350"/>
          </a:xfrm>
        </p:spPr>
        <p:txBody>
          <a:bodyPr/>
          <a:lstStyle/>
          <a:p>
            <a:r>
              <a:rPr lang="en-US" dirty="0" smtClean="0"/>
              <a:t>Main funders and multi-stakeholder approach</a:t>
            </a:r>
            <a:endParaRPr lang="en-US" dirty="0"/>
          </a:p>
        </p:txBody>
      </p:sp>
    </p:spTree>
    <p:extLst>
      <p:ext uri="{BB962C8B-B14F-4D97-AF65-F5344CB8AC3E}">
        <p14:creationId xmlns:p14="http://schemas.microsoft.com/office/powerpoint/2010/main" val="2399183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LGU Functions and TAR</a:t>
            </a:r>
            <a:endParaRPr lang="en-US" dirty="0"/>
          </a:p>
        </p:txBody>
      </p:sp>
      <p:sp>
        <p:nvSpPr>
          <p:cNvPr id="7" name="Text Placeholder 6"/>
          <p:cNvSpPr>
            <a:spLocks noGrp="1"/>
          </p:cNvSpPr>
          <p:nvPr>
            <p:ph type="body" sz="half" idx="1"/>
          </p:nvPr>
        </p:nvSpPr>
        <p:spPr/>
        <p:txBody>
          <a:bodyPr/>
          <a:lstStyle/>
          <a:p>
            <a:pPr marL="285750" indent="-285750" algn="just">
              <a:buFont typeface="Arial" panose="020B0604020202020204" pitchFamily="34" charset="0"/>
              <a:buChar char="•"/>
            </a:pPr>
            <a:r>
              <a:rPr lang="en-US" sz="2000" dirty="0"/>
              <a:t>Except a few, almost all projects are within the present definition of LGU functions (this includes </a:t>
            </a:r>
            <a:r>
              <a:rPr lang="en-US" sz="2000" dirty="0" smtClean="0"/>
              <a:t>a better definition of the projects </a:t>
            </a:r>
            <a:r>
              <a:rPr lang="en-US" sz="2000" dirty="0"/>
              <a:t>of local economic development</a:t>
            </a:r>
            <a:r>
              <a:rPr lang="en-US" sz="2000" dirty="0" smtClean="0"/>
              <a:t>)</a:t>
            </a:r>
            <a:r>
              <a:rPr lang="sq-AL" sz="2000" dirty="0" smtClean="0"/>
              <a:t>.</a:t>
            </a:r>
            <a:endParaRPr lang="en-US" sz="2000" dirty="0"/>
          </a:p>
          <a:p>
            <a:pPr marL="285750" indent="-285750" algn="just">
              <a:buFont typeface="Arial" panose="020B0604020202020204" pitchFamily="34" charset="0"/>
              <a:buChar char="•"/>
            </a:pPr>
            <a:r>
              <a:rPr lang="en-US" sz="2000" b="1" dirty="0"/>
              <a:t>Waste management </a:t>
            </a:r>
            <a:r>
              <a:rPr lang="en-US" sz="2000" dirty="0"/>
              <a:t>and </a:t>
            </a:r>
            <a:r>
              <a:rPr lang="en-US" sz="2000" b="1" dirty="0"/>
              <a:t>One Stop Shop </a:t>
            </a:r>
            <a:r>
              <a:rPr lang="en-US" sz="2000" dirty="0"/>
              <a:t>projects have the biggest potential to support transition and sustainable </a:t>
            </a:r>
            <a:r>
              <a:rPr lang="en-US" sz="2000" dirty="0" smtClean="0"/>
              <a:t>development</a:t>
            </a:r>
            <a:r>
              <a:rPr lang="sq-AL" sz="2000" dirty="0" smtClean="0"/>
              <a:t>.</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9552" y="3284984"/>
            <a:ext cx="5472608" cy="3384376"/>
          </a:xfrm>
          <a:prstGeom prst="rect">
            <a:avLst/>
          </a:prstGeom>
          <a:ln/>
        </p:spPr>
        <p:style>
          <a:lnRef idx="1">
            <a:schemeClr val="accent3"/>
          </a:lnRef>
          <a:fillRef idx="3">
            <a:schemeClr val="accent3"/>
          </a:fillRef>
          <a:effectRef idx="2">
            <a:schemeClr val="accent3"/>
          </a:effectRef>
          <a:fontRef idx="minor">
            <a:schemeClr val="lt1"/>
          </a:fontRef>
        </p:style>
      </p:pic>
      <p:sp>
        <p:nvSpPr>
          <p:cNvPr id="8" name="TextBox 7"/>
          <p:cNvSpPr txBox="1"/>
          <p:nvPr/>
        </p:nvSpPr>
        <p:spPr>
          <a:xfrm>
            <a:off x="539552" y="3284984"/>
            <a:ext cx="4104456" cy="338554"/>
          </a:xfrm>
          <a:prstGeom prst="rect">
            <a:avLst/>
          </a:prstGeom>
          <a:noFill/>
        </p:spPr>
        <p:txBody>
          <a:bodyPr wrap="square" rtlCol="0">
            <a:spAutoFit/>
          </a:bodyPr>
          <a:lstStyle/>
          <a:p>
            <a:r>
              <a:rPr lang="en-US" dirty="0" smtClean="0"/>
              <a:t>Project categories</a:t>
            </a:r>
            <a:endParaRPr lang="en-US" dirty="0"/>
          </a:p>
        </p:txBody>
      </p:sp>
      <p:sp>
        <p:nvSpPr>
          <p:cNvPr id="9" name="TextBox 8"/>
          <p:cNvSpPr txBox="1"/>
          <p:nvPr/>
        </p:nvSpPr>
        <p:spPr>
          <a:xfrm>
            <a:off x="6228184" y="4581128"/>
            <a:ext cx="2520280" cy="1631216"/>
          </a:xfrm>
          <a:prstGeom prst="rect">
            <a:avLst/>
          </a:prstGeom>
          <a:noFill/>
        </p:spPr>
        <p:txBody>
          <a:bodyPr wrap="square" rtlCol="0">
            <a:spAutoFit/>
          </a:bodyPr>
          <a:lstStyle/>
          <a:p>
            <a:r>
              <a:rPr lang="en-US" sz="2000" dirty="0">
                <a:solidFill>
                  <a:srgbClr val="373737"/>
                </a:solidFill>
                <a:latin typeface="+mn-lt"/>
              </a:rPr>
              <a:t>15 of the best rated projects contribute to the implementation of TAR </a:t>
            </a:r>
          </a:p>
        </p:txBody>
      </p:sp>
      <p:sp>
        <p:nvSpPr>
          <p:cNvPr id="10" name="Rectangle 9"/>
          <p:cNvSpPr/>
          <p:nvPr/>
        </p:nvSpPr>
        <p:spPr bwMode="auto">
          <a:xfrm>
            <a:off x="6948264" y="476672"/>
            <a:ext cx="2016224" cy="720080"/>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1498316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19200"/>
            <a:ext cx="8229600" cy="838200"/>
          </a:xfrm>
          <a:prstGeom prst="rect">
            <a:avLst/>
          </a:prstGeom>
        </p:spPr>
        <p:txBody>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dirty="0" smtClean="0">
                <a:effectLst>
                  <a:outerShdw blurRad="38100" dist="38100" dir="2700000" algn="tl">
                    <a:srgbClr val="C0C0C0"/>
                  </a:outerShdw>
                </a:effectLst>
              </a:rPr>
              <a:t>The best rated projects (24)</a:t>
            </a:r>
          </a:p>
        </p:txBody>
      </p:sp>
      <p:sp>
        <p:nvSpPr>
          <p:cNvPr id="8195" name="Content Placeholder 2"/>
          <p:cNvSpPr txBox="1">
            <a:spLocks/>
          </p:cNvSpPr>
          <p:nvPr/>
        </p:nvSpPr>
        <p:spPr bwMode="auto">
          <a:xfrm>
            <a:off x="381000" y="2057400"/>
            <a:ext cx="8229600" cy="432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333375" indent="-33337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lnSpc>
                <a:spcPct val="80000"/>
              </a:lnSpc>
              <a:buFont typeface="Arial" charset="0"/>
              <a:buChar char="•"/>
            </a:pPr>
            <a:r>
              <a:rPr lang="en-US" altLang="de-DE" sz="2400" dirty="0"/>
              <a:t>1/3  of the best projects are </a:t>
            </a:r>
            <a:br>
              <a:rPr lang="en-US" altLang="de-DE" sz="2400" dirty="0"/>
            </a:br>
            <a:r>
              <a:rPr lang="en-US" altLang="de-DE" sz="2400" dirty="0"/>
              <a:t>in the environmental</a:t>
            </a:r>
            <a:br>
              <a:rPr lang="en-US" altLang="de-DE" sz="2400" dirty="0"/>
            </a:br>
            <a:r>
              <a:rPr lang="en-US" altLang="de-DE" sz="2400" dirty="0"/>
              <a:t>sector (mostly waste mgt.)</a:t>
            </a:r>
          </a:p>
          <a:p>
            <a:pPr lvl="1" eaLnBrk="1" hangingPunct="1">
              <a:lnSpc>
                <a:spcPct val="80000"/>
              </a:lnSpc>
              <a:buFont typeface="Arial" charset="0"/>
              <a:buChar char="•"/>
            </a:pPr>
            <a:r>
              <a:rPr lang="en-US" altLang="de-DE" sz="2400" dirty="0"/>
              <a:t>Most have sectorial </a:t>
            </a:r>
            <a:br>
              <a:rPr lang="en-US" altLang="de-DE" sz="2400" dirty="0"/>
            </a:br>
            <a:r>
              <a:rPr lang="en-US" altLang="de-DE" sz="2400" dirty="0"/>
              <a:t>cross-cutting  character</a:t>
            </a:r>
          </a:p>
          <a:p>
            <a:pPr lvl="1" eaLnBrk="1" hangingPunct="1">
              <a:lnSpc>
                <a:spcPct val="80000"/>
              </a:lnSpc>
              <a:buFont typeface="Arial" charset="0"/>
              <a:buChar char="•"/>
            </a:pPr>
            <a:r>
              <a:rPr lang="en-US" altLang="de-DE" sz="2400" dirty="0"/>
              <a:t>The top ranked projects are:</a:t>
            </a:r>
            <a:br>
              <a:rPr lang="en-US" altLang="de-DE" sz="2400" dirty="0"/>
            </a:br>
            <a:r>
              <a:rPr lang="en-US" altLang="de-DE" sz="2400" dirty="0"/>
              <a:t>5 waste management, </a:t>
            </a:r>
            <a:br>
              <a:rPr lang="en-US" altLang="de-DE" sz="2400" dirty="0"/>
            </a:br>
            <a:r>
              <a:rPr lang="en-US" altLang="de-DE" sz="2400" dirty="0"/>
              <a:t>1 afforestation, </a:t>
            </a:r>
            <a:br>
              <a:rPr lang="en-US" altLang="de-DE" sz="2400" dirty="0"/>
            </a:br>
            <a:r>
              <a:rPr lang="en-US" altLang="de-DE" sz="2400" dirty="0"/>
              <a:t>1 market place development</a:t>
            </a:r>
            <a:br>
              <a:rPr lang="en-US" altLang="de-DE" sz="2400" dirty="0"/>
            </a:br>
            <a:r>
              <a:rPr lang="en-US" altLang="de-DE" sz="2400" dirty="0"/>
              <a:t>1 </a:t>
            </a:r>
            <a:r>
              <a:rPr lang="en-US" altLang="de-DE" sz="2400" dirty="0" smtClean="0"/>
              <a:t>agro-processing</a:t>
            </a:r>
          </a:p>
          <a:p>
            <a:pPr lvl="1" eaLnBrk="1" hangingPunct="1">
              <a:lnSpc>
                <a:spcPct val="80000"/>
              </a:lnSpc>
              <a:buFont typeface="Arial" charset="0"/>
              <a:buChar char="•"/>
            </a:pPr>
            <a:r>
              <a:rPr lang="en-US" altLang="de-DE" sz="2400" dirty="0"/>
              <a:t>The ranking gap between the public and technical experts was highest for social and educational projects -&gt; they are not part of the best rated projects </a:t>
            </a:r>
          </a:p>
          <a:p>
            <a:pPr lvl="1" eaLnBrk="1" hangingPunct="1">
              <a:lnSpc>
                <a:spcPct val="80000"/>
              </a:lnSpc>
              <a:buFont typeface="Arial" charset="0"/>
              <a:buChar char="•"/>
            </a:pPr>
            <a:endParaRPr lang="en-US" altLang="de-DE" sz="2400" dirty="0" smtClean="0"/>
          </a:p>
          <a:p>
            <a:pPr lvl="1" eaLnBrk="1" hangingPunct="1">
              <a:lnSpc>
                <a:spcPct val="80000"/>
              </a:lnSpc>
              <a:buFont typeface="Arial" charset="0"/>
              <a:buChar char="•"/>
            </a:pPr>
            <a:endParaRPr lang="en-US" altLang="de-DE" sz="2400" dirty="0"/>
          </a:p>
        </p:txBody>
      </p:sp>
      <p:graphicFrame>
        <p:nvGraphicFramePr>
          <p:cNvPr id="6" name="Diagramm 5"/>
          <p:cNvGraphicFramePr>
            <a:graphicFrameLocks/>
          </p:cNvGraphicFramePr>
          <p:nvPr/>
        </p:nvGraphicFramePr>
        <p:xfrm>
          <a:off x="4495800" y="2286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bwMode="auto">
          <a:xfrm>
            <a:off x="6948264" y="476672"/>
            <a:ext cx="2016224" cy="648072"/>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47513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CH" altLang="de-DE" sz="3600" smtClean="0"/>
              <a:t>5. Conclusions and Recommendations</a:t>
            </a:r>
          </a:p>
        </p:txBody>
      </p:sp>
      <p:sp>
        <p:nvSpPr>
          <p:cNvPr id="10243" name="Content Placeholder 2"/>
          <p:cNvSpPr txBox="1">
            <a:spLocks/>
          </p:cNvSpPr>
          <p:nvPr/>
        </p:nvSpPr>
        <p:spPr bwMode="auto">
          <a:xfrm>
            <a:off x="457200" y="2286000"/>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457200" eaLnBrk="1" hangingPunct="1">
              <a:lnSpc>
                <a:spcPct val="80000"/>
              </a:lnSpc>
              <a:buFont typeface="Arial" charset="0"/>
              <a:buAutoNum type="arabicPeriod"/>
              <a:defRPr/>
            </a:pPr>
            <a:r>
              <a:rPr lang="en-US" altLang="de-DE" sz="2400" dirty="0" smtClean="0"/>
              <a:t>The Territorial and Administrative Reform (TAR) provides a unique chance to use such projects in order to </a:t>
            </a:r>
          </a:p>
          <a:p>
            <a:pPr marL="457200" lvl="1" indent="-457200" eaLnBrk="1" hangingPunct="1">
              <a:lnSpc>
                <a:spcPct val="80000"/>
              </a:lnSpc>
              <a:buAutoNum type="alphaLcParenR"/>
              <a:defRPr/>
            </a:pPr>
            <a:r>
              <a:rPr lang="en-US" altLang="de-DE" sz="2400" dirty="0" smtClean="0"/>
              <a:t>promote economic and social cohesion</a:t>
            </a:r>
          </a:p>
          <a:p>
            <a:pPr marL="457200" lvl="1" indent="-457200" eaLnBrk="1" hangingPunct="1">
              <a:lnSpc>
                <a:spcPct val="80000"/>
              </a:lnSpc>
              <a:buAutoNum type="alphaLcParenR"/>
              <a:defRPr/>
            </a:pPr>
            <a:r>
              <a:rPr lang="en-US" altLang="de-DE" sz="2400" dirty="0" smtClean="0"/>
              <a:t>provide better public services to more clients </a:t>
            </a:r>
          </a:p>
          <a:p>
            <a:pPr marL="457200" lvl="1" indent="-457200" eaLnBrk="1" hangingPunct="1">
              <a:lnSpc>
                <a:spcPct val="80000"/>
              </a:lnSpc>
              <a:buAutoNum type="alphaLcParenR"/>
              <a:defRPr/>
            </a:pPr>
            <a:r>
              <a:rPr lang="en-US" altLang="de-DE" sz="2400" dirty="0" smtClean="0"/>
              <a:t>increase efficiency of the LGU administration (economy of scale)</a:t>
            </a:r>
          </a:p>
          <a:p>
            <a:pPr marL="0" lvl="1" indent="0" eaLnBrk="1" hangingPunct="1">
              <a:lnSpc>
                <a:spcPct val="80000"/>
              </a:lnSpc>
              <a:buNone/>
              <a:defRPr/>
            </a:pPr>
            <a:endParaRPr lang="en-US" altLang="de-DE" sz="2400" dirty="0" smtClean="0"/>
          </a:p>
          <a:p>
            <a:pPr marL="542925" lvl="1" indent="0" eaLnBrk="1" hangingPunct="1">
              <a:lnSpc>
                <a:spcPct val="80000"/>
              </a:lnSpc>
              <a:buFont typeface="Arial" charset="0"/>
              <a:buNone/>
              <a:defRPr/>
            </a:pPr>
            <a:r>
              <a:rPr lang="en-US" altLang="de-DE" sz="3200" dirty="0" smtClean="0">
                <a:solidFill>
                  <a:srgbClr val="0C36BC"/>
                </a:solidFill>
              </a:rPr>
              <a:t>-&gt; the projects with the highest potential to support the reform during the transition and amalgamation of LGUs should be identified and prioritized for funding. FAP provides and instrument for such identification</a:t>
            </a: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948264" y="476672"/>
            <a:ext cx="2016224" cy="720080"/>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755969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CH" altLang="de-DE" sz="3600" dirty="0" smtClean="0"/>
              <a:t>5. Conclusions and Recommendations</a:t>
            </a:r>
          </a:p>
        </p:txBody>
      </p:sp>
      <p:sp>
        <p:nvSpPr>
          <p:cNvPr id="11267" name="Content Placeholder 2"/>
          <p:cNvSpPr txBox="1">
            <a:spLocks/>
          </p:cNvSpPr>
          <p:nvPr/>
        </p:nvSpPr>
        <p:spPr bwMode="auto">
          <a:xfrm>
            <a:off x="457200" y="1981200"/>
            <a:ext cx="8291264" cy="42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lvl="1" indent="-457200" eaLnBrk="1" hangingPunct="1">
              <a:lnSpc>
                <a:spcPct val="80000"/>
              </a:lnSpc>
              <a:buFont typeface="Arial" charset="0"/>
              <a:buAutoNum type="arabicPeriod" startAt="2"/>
              <a:defRPr/>
            </a:pPr>
            <a:r>
              <a:rPr lang="en-US" altLang="de-DE" sz="2400" dirty="0" smtClean="0"/>
              <a:t>The FAPs and the project fiches are not very clear on cooperation modalities of the stakeholders in PPPs and there is a variety of stake-holders who are supposed to contribute as partners of funders</a:t>
            </a:r>
          </a:p>
          <a:p>
            <a:pPr marL="0" lvl="1" indent="0" eaLnBrk="1" hangingPunct="1">
              <a:lnSpc>
                <a:spcPct val="80000"/>
              </a:lnSpc>
              <a:buNone/>
              <a:defRPr/>
            </a:pPr>
            <a:endParaRPr lang="en-US" altLang="de-DE" sz="2400" dirty="0" smtClean="0"/>
          </a:p>
          <a:p>
            <a:pPr marL="542925" lvl="1" indent="0" eaLnBrk="1" hangingPunct="1">
              <a:lnSpc>
                <a:spcPct val="80000"/>
              </a:lnSpc>
              <a:buFont typeface="Arial" charset="0"/>
              <a:buNone/>
              <a:defRPr/>
            </a:pPr>
            <a:r>
              <a:rPr lang="en-US" altLang="de-DE" sz="2400" dirty="0" smtClean="0">
                <a:solidFill>
                  <a:srgbClr val="0C36BC"/>
                </a:solidFill>
              </a:rPr>
              <a:t>-&gt; The role of PPP stakeholders should be analyzed further and made more concrete (contributions, contracting issues, etc.): there is a potential to be explored there but capacities are weak; </a:t>
            </a:r>
          </a:p>
          <a:p>
            <a:pPr marL="542925" lvl="1" indent="0" eaLnBrk="1" hangingPunct="1">
              <a:lnSpc>
                <a:spcPct val="80000"/>
              </a:lnSpc>
              <a:buFont typeface="Arial" charset="0"/>
              <a:buNone/>
              <a:defRPr/>
            </a:pPr>
            <a:endParaRPr lang="en-US" altLang="de-DE" sz="2400" dirty="0" smtClean="0">
              <a:solidFill>
                <a:srgbClr val="0C36BC"/>
              </a:solidFill>
            </a:endParaRPr>
          </a:p>
          <a:p>
            <a:pPr marL="542925" lvl="1" indent="0" eaLnBrk="1" hangingPunct="1">
              <a:lnSpc>
                <a:spcPct val="80000"/>
              </a:lnSpc>
              <a:buNone/>
              <a:defRPr/>
            </a:pPr>
            <a:r>
              <a:rPr lang="en-US" altLang="de-DE" sz="2400" dirty="0" smtClean="0">
                <a:solidFill>
                  <a:srgbClr val="0C36BC"/>
                </a:solidFill>
              </a:rPr>
              <a:t>-&gt; There is a need for clarification of funding schemes and the role of de concentrated </a:t>
            </a:r>
            <a:r>
              <a:rPr lang="en-US" altLang="de-DE" sz="2400" dirty="0">
                <a:solidFill>
                  <a:srgbClr val="0C36BC"/>
                </a:solidFill>
              </a:rPr>
              <a:t>agencies </a:t>
            </a:r>
            <a:r>
              <a:rPr lang="en-US" altLang="de-DE" sz="2400" dirty="0" smtClean="0">
                <a:solidFill>
                  <a:srgbClr val="0C36BC"/>
                </a:solidFill>
              </a:rPr>
              <a:t>in the local development: changes should be initiated accordingly.</a:t>
            </a:r>
          </a:p>
          <a:p>
            <a:pPr marL="361950" lvl="1" indent="-361950" eaLnBrk="1" hangingPunct="1">
              <a:lnSpc>
                <a:spcPct val="80000"/>
              </a:lnSpc>
              <a:buFont typeface="Arial" charset="0"/>
              <a:buNone/>
              <a:defRPr/>
            </a:pPr>
            <a:endParaRPr lang="en-US" altLang="de-DE" sz="2400" dirty="0" smtClean="0"/>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948264" y="476672"/>
            <a:ext cx="2016224" cy="720080"/>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351508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de-CH" altLang="de-DE" sz="3600" dirty="0" smtClean="0"/>
              <a:t>5. Conclusions and Recommendations</a:t>
            </a:r>
          </a:p>
        </p:txBody>
      </p:sp>
      <p:sp>
        <p:nvSpPr>
          <p:cNvPr id="11267" name="Content Placeholder 2"/>
          <p:cNvSpPr txBox="1">
            <a:spLocks/>
          </p:cNvSpPr>
          <p:nvPr/>
        </p:nvSpPr>
        <p:spPr bwMode="auto">
          <a:xfrm>
            <a:off x="457200" y="1981200"/>
            <a:ext cx="822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514350" indent="-5143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47675" lvl="1" indent="-447675" eaLnBrk="1" hangingPunct="1">
              <a:lnSpc>
                <a:spcPct val="80000"/>
              </a:lnSpc>
              <a:buFont typeface="Arial" charset="0"/>
              <a:buNone/>
              <a:defRPr/>
            </a:pPr>
            <a:endParaRPr lang="en-US" altLang="de-DE" sz="2400" dirty="0" smtClean="0">
              <a:solidFill>
                <a:srgbClr val="0C36BC"/>
              </a:solidFill>
            </a:endParaRPr>
          </a:p>
          <a:p>
            <a:pPr marL="457200" lvl="1" indent="-457200" eaLnBrk="1" hangingPunct="1">
              <a:lnSpc>
                <a:spcPct val="80000"/>
              </a:lnSpc>
              <a:buFont typeface="Arial" charset="0"/>
              <a:buAutoNum type="arabicPeriod" startAt="3"/>
              <a:defRPr/>
            </a:pPr>
            <a:r>
              <a:rPr lang="en-US" altLang="de-DE" sz="2400" dirty="0" smtClean="0"/>
              <a:t>Co-financing capacities of the LGUs are not specified in the project fiches</a:t>
            </a:r>
          </a:p>
          <a:p>
            <a:pPr marL="0" lvl="1" indent="0" eaLnBrk="1" hangingPunct="1">
              <a:lnSpc>
                <a:spcPct val="80000"/>
              </a:lnSpc>
              <a:buNone/>
              <a:defRPr/>
            </a:pPr>
            <a:endParaRPr lang="en-US" altLang="de-DE" sz="2400" dirty="0" smtClean="0"/>
          </a:p>
          <a:p>
            <a:pPr marL="542925" lvl="1" indent="0" eaLnBrk="1" hangingPunct="1">
              <a:lnSpc>
                <a:spcPct val="80000"/>
              </a:lnSpc>
              <a:buFont typeface="Arial" charset="0"/>
              <a:buNone/>
              <a:defRPr/>
            </a:pPr>
            <a:r>
              <a:rPr lang="en-US" altLang="de-DE" sz="2400" dirty="0" smtClean="0">
                <a:solidFill>
                  <a:srgbClr val="0C36BC"/>
                </a:solidFill>
              </a:rPr>
              <a:t>-&gt; all costs appear to be looked for from other funding schemes (national, donors etc.). The co-financing issue will need a review and reduces the overall fund requirements but this would highly depend if intergovernmental transfers will be sufficient to support investment and development.</a:t>
            </a:r>
          </a:p>
          <a:p>
            <a:pPr marL="0" lvl="1" indent="0" eaLnBrk="1" hangingPunct="1">
              <a:lnSpc>
                <a:spcPct val="80000"/>
              </a:lnSpc>
              <a:buFont typeface="Arial" charset="0"/>
              <a:buNone/>
              <a:defRPr/>
            </a:pPr>
            <a:endParaRPr lang="en-US" altLang="de-DE" sz="2400" dirty="0" smtClean="0"/>
          </a:p>
          <a:p>
            <a:pPr lvl="1" eaLnBrk="1" hangingPunct="1">
              <a:lnSpc>
                <a:spcPct val="80000"/>
              </a:lnSpc>
              <a:buFont typeface="Arial" charset="0"/>
              <a:buChar char="•"/>
              <a:defRPr/>
            </a:pPr>
            <a:endParaRPr lang="en-US" altLang="de-DE" sz="2400" dirty="0" smtClean="0"/>
          </a:p>
          <a:p>
            <a:pPr lvl="1" eaLnBrk="1" hangingPunct="1">
              <a:lnSpc>
                <a:spcPct val="80000"/>
              </a:lnSpc>
              <a:buFont typeface="Arial" charset="0"/>
              <a:buAutoNum type="arabicPeriod"/>
              <a:defRPr/>
            </a:pPr>
            <a:endParaRPr lang="en-US" altLang="de-DE" sz="3200" dirty="0" smtClean="0"/>
          </a:p>
        </p:txBody>
      </p:sp>
      <p:sp>
        <p:nvSpPr>
          <p:cNvPr id="15" name="Rectangle 14"/>
          <p:cNvSpPr/>
          <p:nvPr/>
        </p:nvSpPr>
        <p:spPr bwMode="auto">
          <a:xfrm>
            <a:off x="6948264" y="476672"/>
            <a:ext cx="2016224" cy="704428"/>
          </a:xfrm>
          <a:prstGeom prst="rect">
            <a:avLst/>
          </a:prstGeom>
          <a:solidFill>
            <a:schemeClr val="accent3"/>
          </a:solidFill>
          <a:ln w="9525" cap="flat" cmpd="sng" algn="ctr">
            <a:solidFill>
              <a:srgbClr val="FFFFFF">
                <a:alpha val="0"/>
              </a:srgbClr>
            </a:solid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415637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Switzerland">
  <a:themeElements>
    <a:clrScheme name="HELVETAS Swiss Intercooperation">
      <a:dk1>
        <a:srgbClr val="000000"/>
      </a:dk1>
      <a:lt1>
        <a:srgbClr val="FFFFFF"/>
      </a:lt1>
      <a:dk2>
        <a:srgbClr val="FAB400"/>
      </a:dk2>
      <a:lt2>
        <a:srgbClr val="CDD7D7"/>
      </a:lt2>
      <a:accent1>
        <a:srgbClr val="005380"/>
      </a:accent1>
      <a:accent2>
        <a:srgbClr val="A31D23"/>
      </a:accent2>
      <a:accent3>
        <a:srgbClr val="FFFFFF"/>
      </a:accent3>
      <a:accent4>
        <a:srgbClr val="000000"/>
      </a:accent4>
      <a:accent5>
        <a:srgbClr val="AAB3C0"/>
      </a:accent5>
      <a:accent6>
        <a:srgbClr val="93191F"/>
      </a:accent6>
      <a:hlink>
        <a:srgbClr val="005380"/>
      </a:hlink>
      <a:folHlink>
        <a:srgbClr val="005380"/>
      </a:folHlink>
    </a:clrScheme>
    <a:fontScheme name="HELVETAS Swiss Intercooperation">
      <a:majorFont>
        <a:latin typeface="Arial Narrow"/>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PowerPoint_template_Switzerland</Template>
  <TotalTime>1221</TotalTime>
  <Words>665</Words>
  <Application>Microsoft Office PowerPoint</Application>
  <PresentationFormat>On-screen Show (4:3)</PresentationFormat>
  <Paragraphs>86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PowerPoint_template_Switzerland</vt:lpstr>
      <vt:lpstr>PowerPoint Presentation</vt:lpstr>
      <vt:lpstr>1. Background</vt:lpstr>
      <vt:lpstr>PowerPoint Presentation</vt:lpstr>
      <vt:lpstr>Main funders and multi-stakeholder approach</vt:lpstr>
      <vt:lpstr>LGU Functions and TAR</vt:lpstr>
      <vt:lpstr>PowerPoint Presentation</vt:lpstr>
      <vt:lpstr>5. Conclusions and Recommendations</vt:lpstr>
      <vt:lpstr>5. Conclusions and Recommendations</vt:lpstr>
      <vt:lpstr>5. Conclusions and Recommendations</vt:lpstr>
      <vt:lpstr>5. Conclusions and Recommendations</vt:lpstr>
      <vt:lpstr>5. Conclusions and Recommendations</vt:lpstr>
      <vt:lpstr>5. Conclusions and Recommendations</vt:lpstr>
      <vt:lpstr>PowerPoint Presentation</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matthias herfeldt</dc:creator>
  <cp:lastModifiedBy>lili</cp:lastModifiedBy>
  <cp:revision>412</cp:revision>
  <cp:lastPrinted>2015-05-07T12:28:12Z</cp:lastPrinted>
  <dcterms:created xsi:type="dcterms:W3CDTF">2011-09-08T08:23:40Z</dcterms:created>
  <dcterms:modified xsi:type="dcterms:W3CDTF">2015-05-07T12:28:17Z</dcterms:modified>
</cp:coreProperties>
</file>